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xml" ContentType="application/vnd.openxmlformats-officedocument.drawingml.chart+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4"/>
  </p:notesMasterIdLst>
  <p:sldIdLst>
    <p:sldId id="265" r:id="rId2"/>
    <p:sldId id="257" r:id="rId3"/>
    <p:sldId id="278" r:id="rId4"/>
    <p:sldId id="268" r:id="rId5"/>
    <p:sldId id="272" r:id="rId6"/>
    <p:sldId id="258" r:id="rId7"/>
    <p:sldId id="276" r:id="rId8"/>
    <p:sldId id="264" r:id="rId9"/>
    <p:sldId id="273" r:id="rId10"/>
    <p:sldId id="262" r:id="rId11"/>
    <p:sldId id="277" r:id="rId12"/>
    <p:sldId id="261"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A5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577" autoAdjust="0"/>
  </p:normalViewPr>
  <p:slideViewPr>
    <p:cSldViewPr snapToGrid="0" snapToObjects="1">
      <p:cViewPr varScale="1">
        <p:scale>
          <a:sx n="94" d="100"/>
          <a:sy n="94" d="100"/>
        </p:scale>
        <p:origin x="-164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inneagear:Desktop:NASA%20GRANT:longterm_monthly%20(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linneagear:Desktop:NASA%20GRANT:longterm_monthly%20(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linneagear:Desktop:NASA%20GRANT:longterm_monthly%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1">
                <a:lumMod val="50000"/>
              </a:schemeClr>
            </a:solidFill>
            <a:ln>
              <a:solidFill>
                <a:schemeClr val="tx1"/>
              </a:solidFill>
            </a:ln>
            <a:effectLst/>
          </c:spPr>
          <c:invertIfNegative val="0"/>
          <c:cat>
            <c:strRef>
              <c:f>mm!$B$1:$M$1</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mm!$B$27:$M$27</c:f>
              <c:numCache>
                <c:formatCode>General</c:formatCode>
                <c:ptCount val="12"/>
                <c:pt idx="0">
                  <c:v>12.999974</c:v>
                </c:pt>
                <c:pt idx="1">
                  <c:v>5.999988000000001</c:v>
                </c:pt>
                <c:pt idx="2">
                  <c:v>6.999986</c:v>
                </c:pt>
                <c:pt idx="3">
                  <c:v>36.999926</c:v>
                </c:pt>
                <c:pt idx="4">
                  <c:v>0.0</c:v>
                </c:pt>
                <c:pt idx="5">
                  <c:v>0.0</c:v>
                </c:pt>
                <c:pt idx="6">
                  <c:v>13.999972</c:v>
                </c:pt>
                <c:pt idx="7">
                  <c:v>0.0</c:v>
                </c:pt>
                <c:pt idx="8">
                  <c:v>1.999996</c:v>
                </c:pt>
                <c:pt idx="9">
                  <c:v>17.999964</c:v>
                </c:pt>
                <c:pt idx="10">
                  <c:v>28.999942</c:v>
                </c:pt>
                <c:pt idx="11">
                  <c:v>3.999992</c:v>
                </c:pt>
              </c:numCache>
            </c:numRef>
          </c:val>
        </c:ser>
        <c:dLbls>
          <c:showLegendKey val="0"/>
          <c:showVal val="0"/>
          <c:showCatName val="0"/>
          <c:showSerName val="0"/>
          <c:showPercent val="0"/>
          <c:showBubbleSize val="0"/>
        </c:dLbls>
        <c:gapWidth val="219"/>
        <c:overlap val="-27"/>
        <c:axId val="2098695800"/>
        <c:axId val="2134978232"/>
      </c:barChart>
      <c:catAx>
        <c:axId val="2098695800"/>
        <c:scaling>
          <c:orientation val="minMax"/>
        </c:scaling>
        <c:delete val="0"/>
        <c:axPos val="b"/>
        <c:title>
          <c:tx>
            <c:rich>
              <a:bodyPr rot="0" vert="horz"/>
              <a:lstStyle/>
              <a:p>
                <a:pPr>
                  <a:defRPr sz="1400"/>
                </a:pPr>
                <a:r>
                  <a:rPr lang="en-US" sz="1400"/>
                  <a:t>2016</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200"/>
            </a:pPr>
            <a:endParaRPr lang="en-US"/>
          </a:p>
        </c:txPr>
        <c:crossAx val="2134978232"/>
        <c:crosses val="autoZero"/>
        <c:auto val="1"/>
        <c:lblAlgn val="ctr"/>
        <c:lblOffset val="100"/>
        <c:noMultiLvlLbl val="0"/>
      </c:catAx>
      <c:valAx>
        <c:axId val="2134978232"/>
        <c:scaling>
          <c:orientation val="minMax"/>
          <c:max val="45.0"/>
        </c:scaling>
        <c:delete val="0"/>
        <c:axPos val="l"/>
        <c:title>
          <c:tx>
            <c:rich>
              <a:bodyPr rot="-5400000" vert="horz"/>
              <a:lstStyle/>
              <a:p>
                <a:pPr>
                  <a:defRPr sz="1400"/>
                </a:pPr>
                <a:r>
                  <a:rPr lang="en-US" sz="1400"/>
                  <a:t>Precipitation (mm)</a:t>
                </a:r>
              </a:p>
            </c:rich>
          </c:tx>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2098695800"/>
        <c:crosses val="autoZero"/>
        <c:crossBetween val="between"/>
      </c:valAx>
      <c:spPr>
        <a:noFill/>
        <a:ln w="9525">
          <a:solidFill>
            <a:srgbClr val="000000"/>
          </a:solidFill>
        </a:ln>
        <a:effectLst/>
      </c:spPr>
    </c:plotArea>
    <c:plotVisOnly val="1"/>
    <c:dispBlanksAs val="gap"/>
    <c:showDLblsOverMax val="0"/>
  </c:chart>
  <c:spPr>
    <a:solidFill>
      <a:schemeClr val="bg1"/>
    </a:solidFill>
    <a:ln w="9525" cap="flat" cmpd="sng" algn="ctr">
      <a:noFill/>
      <a:round/>
    </a:ln>
    <a:effectLst/>
  </c:spPr>
  <c:txPr>
    <a:bodyPr/>
    <a:lstStyle/>
    <a:p>
      <a:pPr>
        <a:defRPr>
          <a:solidFill>
            <a:srgbClr val="000000"/>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1">
                <a:lumMod val="50000"/>
              </a:schemeClr>
            </a:solidFill>
            <a:ln>
              <a:solidFill>
                <a:schemeClr val="bg1"/>
              </a:solidFill>
            </a:ln>
            <a:effectLst/>
          </c:spPr>
          <c:invertIfNegative val="0"/>
          <c:errBars>
            <c:errBarType val="both"/>
            <c:errValType val="cust"/>
            <c:noEndCap val="0"/>
            <c:plus>
              <c:numRef>
                <c:f>mm!$B$31:$M$31</c:f>
                <c:numCache>
                  <c:formatCode>General</c:formatCode>
                  <c:ptCount val="12"/>
                  <c:pt idx="0">
                    <c:v>2.878794151420035</c:v>
                  </c:pt>
                  <c:pt idx="1">
                    <c:v>3.6414277751448</c:v>
                  </c:pt>
                  <c:pt idx="2">
                    <c:v>3.70816466118515</c:v>
                  </c:pt>
                  <c:pt idx="3">
                    <c:v>4.659755536243621</c:v>
                  </c:pt>
                  <c:pt idx="4">
                    <c:v>4.746626077690145</c:v>
                  </c:pt>
                  <c:pt idx="5">
                    <c:v>3.658840206390111</c:v>
                  </c:pt>
                  <c:pt idx="6">
                    <c:v>1.566481714828507</c:v>
                  </c:pt>
                  <c:pt idx="7">
                    <c:v>1.439034015864753</c:v>
                  </c:pt>
                  <c:pt idx="8">
                    <c:v>0.79762802916018</c:v>
                  </c:pt>
                  <c:pt idx="9">
                    <c:v>3.254952983672676</c:v>
                  </c:pt>
                  <c:pt idx="10">
                    <c:v>3.961378364073331</c:v>
                  </c:pt>
                  <c:pt idx="11">
                    <c:v>5.094230977261605</c:v>
                  </c:pt>
                </c:numCache>
              </c:numRef>
            </c:plus>
            <c:minus>
              <c:numRef>
                <c:f>mm!$B$31:$M$31</c:f>
                <c:numCache>
                  <c:formatCode>General</c:formatCode>
                  <c:ptCount val="12"/>
                  <c:pt idx="0">
                    <c:v>2.878794151420035</c:v>
                  </c:pt>
                  <c:pt idx="1">
                    <c:v>3.6414277751448</c:v>
                  </c:pt>
                  <c:pt idx="2">
                    <c:v>3.70816466118515</c:v>
                  </c:pt>
                  <c:pt idx="3">
                    <c:v>4.659755536243621</c:v>
                  </c:pt>
                  <c:pt idx="4">
                    <c:v>4.746626077690145</c:v>
                  </c:pt>
                  <c:pt idx="5">
                    <c:v>3.658840206390111</c:v>
                  </c:pt>
                  <c:pt idx="6">
                    <c:v>1.566481714828507</c:v>
                  </c:pt>
                  <c:pt idx="7">
                    <c:v>1.439034015864753</c:v>
                  </c:pt>
                  <c:pt idx="8">
                    <c:v>0.79762802916018</c:v>
                  </c:pt>
                  <c:pt idx="9">
                    <c:v>3.254952983672676</c:v>
                  </c:pt>
                  <c:pt idx="10">
                    <c:v>3.961378364073331</c:v>
                  </c:pt>
                  <c:pt idx="11">
                    <c:v>5.094230977261605</c:v>
                  </c:pt>
                </c:numCache>
              </c:numRef>
            </c:minus>
            <c:spPr>
              <a:noFill/>
              <a:ln w="9525" cap="flat" cmpd="sng" algn="ctr">
                <a:solidFill>
                  <a:srgbClr val="000000"/>
                </a:solidFill>
                <a:round/>
              </a:ln>
              <a:effectLst/>
            </c:spPr>
          </c:errBars>
          <c:cat>
            <c:strRef>
              <c:f>mm!$B$1:$M$1</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mm!$B$28:$M$28</c:f>
              <c:numCache>
                <c:formatCode>General</c:formatCode>
                <c:ptCount val="12"/>
                <c:pt idx="0">
                  <c:v>9.729137846153843</c:v>
                </c:pt>
                <c:pt idx="1">
                  <c:v>13.31298015384615</c:v>
                </c:pt>
                <c:pt idx="2">
                  <c:v>18.43105084615384</c:v>
                </c:pt>
                <c:pt idx="3">
                  <c:v>21.53904369230769</c:v>
                </c:pt>
                <c:pt idx="4">
                  <c:v>20.76096353846152</c:v>
                </c:pt>
                <c:pt idx="5">
                  <c:v>20.26412</c:v>
                </c:pt>
                <c:pt idx="6">
                  <c:v>6.274757384615384</c:v>
                </c:pt>
                <c:pt idx="7">
                  <c:v>3.150840692307692</c:v>
                </c:pt>
                <c:pt idx="8">
                  <c:v>1.307689692307693</c:v>
                </c:pt>
                <c:pt idx="9">
                  <c:v>18.46704069230768</c:v>
                </c:pt>
                <c:pt idx="10">
                  <c:v>21.38673161538462</c:v>
                </c:pt>
                <c:pt idx="11">
                  <c:v>14.34582230769231</c:v>
                </c:pt>
              </c:numCache>
            </c:numRef>
          </c:val>
        </c:ser>
        <c:dLbls>
          <c:showLegendKey val="0"/>
          <c:showVal val="0"/>
          <c:showCatName val="0"/>
          <c:showSerName val="0"/>
          <c:showPercent val="0"/>
          <c:showBubbleSize val="0"/>
        </c:dLbls>
        <c:gapWidth val="219"/>
        <c:overlap val="-27"/>
        <c:axId val="-2143335560"/>
        <c:axId val="-2143432024"/>
      </c:barChart>
      <c:catAx>
        <c:axId val="-2143335560"/>
        <c:scaling>
          <c:orientation val="minMax"/>
        </c:scaling>
        <c:delete val="0"/>
        <c:axPos val="b"/>
        <c:title>
          <c:tx>
            <c:rich>
              <a:bodyPr rot="0" vert="horz"/>
              <a:lstStyle/>
              <a:p>
                <a:pPr>
                  <a:defRPr sz="1400"/>
                </a:pPr>
                <a:r>
                  <a:rPr lang="en-US" sz="1400"/>
                  <a:t>1991-2016</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200"/>
            </a:pPr>
            <a:endParaRPr lang="en-US"/>
          </a:p>
        </c:txPr>
        <c:crossAx val="-2143432024"/>
        <c:crosses val="autoZero"/>
        <c:auto val="1"/>
        <c:lblAlgn val="ctr"/>
        <c:lblOffset val="100"/>
        <c:noMultiLvlLbl val="0"/>
      </c:catAx>
      <c:valAx>
        <c:axId val="-2143432024"/>
        <c:scaling>
          <c:orientation val="minMax"/>
          <c:max val="45.0"/>
        </c:scaling>
        <c:delete val="0"/>
        <c:axPos val="l"/>
        <c:title>
          <c:tx>
            <c:rich>
              <a:bodyPr rot="-5400000" vert="horz"/>
              <a:lstStyle/>
              <a:p>
                <a:pPr>
                  <a:defRPr sz="1400"/>
                </a:pPr>
                <a:r>
                  <a:rPr lang="en-US" sz="1400"/>
                  <a:t>Preciptation (mm)</a:t>
                </a:r>
              </a:p>
            </c:rich>
          </c:tx>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2143335560"/>
        <c:crosses val="autoZero"/>
        <c:crossBetween val="between"/>
      </c:valAx>
      <c:spPr>
        <a:solidFill>
          <a:schemeClr val="bg1"/>
        </a:solidFill>
        <a:ln>
          <a:solidFill>
            <a:srgbClr val="000000"/>
          </a:solidFill>
        </a:ln>
        <a:effectLst/>
      </c:spPr>
    </c:plotArea>
    <c:plotVisOnly val="1"/>
    <c:dispBlanksAs val="gap"/>
    <c:showDLblsOverMax val="0"/>
  </c:chart>
  <c:spPr>
    <a:solidFill>
      <a:schemeClr val="bg1"/>
    </a:solidFill>
    <a:ln w="9525" cap="flat" cmpd="sng" algn="ctr">
      <a:noFill/>
      <a:round/>
    </a:ln>
    <a:effectLst/>
  </c:spPr>
  <c:txPr>
    <a:bodyPr/>
    <a:lstStyle/>
    <a:p>
      <a:pPr>
        <a:defRPr>
          <a:solidFill>
            <a:srgbClr val="000000"/>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scatterChart>
        <c:scatterStyle val="lineMarker"/>
        <c:varyColors val="0"/>
        <c:ser>
          <c:idx val="0"/>
          <c:order val="0"/>
          <c:spPr>
            <a:ln w="47625">
              <a:noFill/>
            </a:ln>
          </c:spPr>
          <c:trendline>
            <c:trendlineType val="linear"/>
            <c:dispRSqr val="0"/>
            <c:dispEq val="0"/>
          </c:trendline>
          <c:trendline>
            <c:trendlineType val="linear"/>
            <c:dispRSqr val="1"/>
            <c:dispEq val="1"/>
            <c:trendlineLbl>
              <c:layout>
                <c:manualLayout>
                  <c:x val="0.174024887926613"/>
                  <c:y val="0.567055487267978"/>
                </c:manualLayout>
              </c:layout>
              <c:tx>
                <c:rich>
                  <a:bodyPr/>
                  <a:lstStyle/>
                  <a:p>
                    <a:pPr>
                      <a:defRPr sz="1800"/>
                    </a:pPr>
                    <a:r>
                      <a:rPr lang="en-US" sz="1800" baseline="0"/>
                      <a:t>y = 0.0026x + 0.0521
R² = 0.99083</a:t>
                    </a:r>
                    <a:endParaRPr lang="en-US" sz="1800"/>
                  </a:p>
                </c:rich>
              </c:tx>
              <c:numFmt formatCode="General" sourceLinked="0"/>
            </c:trendlineLbl>
          </c:trendline>
          <c:xVal>
            <c:numRef>
              <c:f>Sheet1!$A$1:$A$24</c:f>
              <c:numCache>
                <c:formatCode>General</c:formatCode>
                <c:ptCount val="24"/>
                <c:pt idx="0">
                  <c:v>0.0</c:v>
                </c:pt>
                <c:pt idx="1">
                  <c:v>0.0</c:v>
                </c:pt>
                <c:pt idx="2">
                  <c:v>0.0</c:v>
                </c:pt>
                <c:pt idx="3">
                  <c:v>25.0</c:v>
                </c:pt>
                <c:pt idx="4">
                  <c:v>25.0</c:v>
                </c:pt>
                <c:pt idx="5">
                  <c:v>25.0</c:v>
                </c:pt>
                <c:pt idx="6">
                  <c:v>50.0</c:v>
                </c:pt>
                <c:pt idx="7">
                  <c:v>50.0</c:v>
                </c:pt>
                <c:pt idx="8">
                  <c:v>50.0</c:v>
                </c:pt>
                <c:pt idx="9">
                  <c:v>75.0</c:v>
                </c:pt>
                <c:pt idx="10">
                  <c:v>75.0</c:v>
                </c:pt>
                <c:pt idx="11">
                  <c:v>75.0</c:v>
                </c:pt>
                <c:pt idx="12">
                  <c:v>100.0</c:v>
                </c:pt>
                <c:pt idx="13">
                  <c:v>100.0</c:v>
                </c:pt>
                <c:pt idx="14">
                  <c:v>100.0</c:v>
                </c:pt>
                <c:pt idx="15">
                  <c:v>125.0</c:v>
                </c:pt>
                <c:pt idx="16">
                  <c:v>125.0</c:v>
                </c:pt>
                <c:pt idx="17">
                  <c:v>125.0</c:v>
                </c:pt>
                <c:pt idx="18">
                  <c:v>150.0</c:v>
                </c:pt>
                <c:pt idx="19">
                  <c:v>150.0</c:v>
                </c:pt>
                <c:pt idx="20">
                  <c:v>150.0</c:v>
                </c:pt>
                <c:pt idx="21">
                  <c:v>200.0</c:v>
                </c:pt>
                <c:pt idx="22">
                  <c:v>200.0</c:v>
                </c:pt>
                <c:pt idx="23">
                  <c:v>200.0</c:v>
                </c:pt>
              </c:numCache>
            </c:numRef>
          </c:xVal>
          <c:yVal>
            <c:numRef>
              <c:f>Sheet1!$B$1:$B$24</c:f>
              <c:numCache>
                <c:formatCode>General</c:formatCode>
                <c:ptCount val="24"/>
                <c:pt idx="0">
                  <c:v>0.039</c:v>
                </c:pt>
                <c:pt idx="1">
                  <c:v>0.042</c:v>
                </c:pt>
                <c:pt idx="2">
                  <c:v>0.04</c:v>
                </c:pt>
                <c:pt idx="3">
                  <c:v>0.096</c:v>
                </c:pt>
                <c:pt idx="4">
                  <c:v>0.097</c:v>
                </c:pt>
                <c:pt idx="5">
                  <c:v>0.099</c:v>
                </c:pt>
                <c:pt idx="6">
                  <c:v>0.194</c:v>
                </c:pt>
                <c:pt idx="7">
                  <c:v>0.192</c:v>
                </c:pt>
                <c:pt idx="8">
                  <c:v>0.194</c:v>
                </c:pt>
                <c:pt idx="9">
                  <c:v>0.26</c:v>
                </c:pt>
                <c:pt idx="10">
                  <c:v>0.266</c:v>
                </c:pt>
                <c:pt idx="11">
                  <c:v>0.264</c:v>
                </c:pt>
                <c:pt idx="12">
                  <c:v>0.331</c:v>
                </c:pt>
                <c:pt idx="13">
                  <c:v>0.341</c:v>
                </c:pt>
                <c:pt idx="14">
                  <c:v>0.342</c:v>
                </c:pt>
                <c:pt idx="15">
                  <c:v>0.394</c:v>
                </c:pt>
                <c:pt idx="16">
                  <c:v>0.393</c:v>
                </c:pt>
                <c:pt idx="17">
                  <c:v>0.398</c:v>
                </c:pt>
                <c:pt idx="18">
                  <c:v>0.434</c:v>
                </c:pt>
                <c:pt idx="19">
                  <c:v>0.446</c:v>
                </c:pt>
                <c:pt idx="20">
                  <c:v>0.45</c:v>
                </c:pt>
                <c:pt idx="21">
                  <c:v>0.556</c:v>
                </c:pt>
                <c:pt idx="22">
                  <c:v>0.561</c:v>
                </c:pt>
                <c:pt idx="23">
                  <c:v>0.562</c:v>
                </c:pt>
              </c:numCache>
            </c:numRef>
          </c:yVal>
          <c:smooth val="0"/>
        </c:ser>
        <c:dLbls>
          <c:showLegendKey val="0"/>
          <c:showVal val="0"/>
          <c:showCatName val="0"/>
          <c:showSerName val="0"/>
          <c:showPercent val="0"/>
          <c:showBubbleSize val="0"/>
        </c:dLbls>
        <c:axId val="-2127469192"/>
        <c:axId val="-2143705064"/>
      </c:scatterChart>
      <c:valAx>
        <c:axId val="-2127469192"/>
        <c:scaling>
          <c:orientation val="minMax"/>
        </c:scaling>
        <c:delete val="0"/>
        <c:axPos val="b"/>
        <c:title>
          <c:tx>
            <c:rich>
              <a:bodyPr/>
              <a:lstStyle/>
              <a:p>
                <a:pPr>
                  <a:defRPr sz="1800"/>
                </a:pPr>
                <a:r>
                  <a:rPr lang="en-US" sz="1800" dirty="0" smtClean="0"/>
                  <a:t>Concentration (μg/mL)</a:t>
                </a:r>
                <a:endParaRPr lang="en-US" sz="1800" dirty="0"/>
              </a:p>
            </c:rich>
          </c:tx>
          <c:layout/>
          <c:overlay val="0"/>
        </c:title>
        <c:numFmt formatCode="General" sourceLinked="1"/>
        <c:majorTickMark val="out"/>
        <c:minorTickMark val="none"/>
        <c:tickLblPos val="nextTo"/>
        <c:txPr>
          <a:bodyPr/>
          <a:lstStyle/>
          <a:p>
            <a:pPr>
              <a:defRPr sz="1200"/>
            </a:pPr>
            <a:endParaRPr lang="en-US"/>
          </a:p>
        </c:txPr>
        <c:crossAx val="-2143705064"/>
        <c:crosses val="autoZero"/>
        <c:crossBetween val="midCat"/>
      </c:valAx>
      <c:valAx>
        <c:axId val="-2143705064"/>
        <c:scaling>
          <c:orientation val="minMax"/>
        </c:scaling>
        <c:delete val="0"/>
        <c:axPos val="l"/>
        <c:majorGridlines>
          <c:spPr>
            <a:ln>
              <a:noFill/>
            </a:ln>
          </c:spPr>
        </c:majorGridlines>
        <c:title>
          <c:tx>
            <c:rich>
              <a:bodyPr rot="-5400000" vert="horz"/>
              <a:lstStyle/>
              <a:p>
                <a:pPr>
                  <a:defRPr/>
                </a:pPr>
                <a:r>
                  <a:rPr lang="en-US" sz="2000" dirty="0" smtClean="0"/>
                  <a:t>Absorbance</a:t>
                </a:r>
                <a:r>
                  <a:rPr lang="en-US" sz="2000" baseline="0" dirty="0" smtClean="0"/>
                  <a:t> </a:t>
                </a:r>
                <a:endParaRPr lang="en-US" sz="2000" dirty="0"/>
              </a:p>
            </c:rich>
          </c:tx>
          <c:layout/>
          <c:overlay val="0"/>
        </c:title>
        <c:numFmt formatCode="General" sourceLinked="1"/>
        <c:majorTickMark val="out"/>
        <c:minorTickMark val="none"/>
        <c:tickLblPos val="nextTo"/>
        <c:txPr>
          <a:bodyPr/>
          <a:lstStyle/>
          <a:p>
            <a:pPr>
              <a:defRPr sz="1200"/>
            </a:pPr>
            <a:endParaRPr lang="en-US"/>
          </a:p>
        </c:txPr>
        <c:crossAx val="-2127469192"/>
        <c:crosses val="autoZero"/>
        <c:crossBetween val="midCat"/>
      </c:valAx>
    </c:plotArea>
    <c:plotVisOnly val="1"/>
    <c:dispBlanksAs val="gap"/>
    <c:showDLblsOverMax val="0"/>
  </c:chart>
  <c:spPr>
    <a:solidFill>
      <a:schemeClr val="bg1"/>
    </a:solid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747853687465"/>
          <c:y val="0.0804792291932432"/>
          <c:w val="0.831531384458782"/>
          <c:h val="0.567785592804348"/>
        </c:manualLayout>
      </c:layout>
      <c:barChart>
        <c:barDir val="col"/>
        <c:grouping val="clustered"/>
        <c:varyColors val="0"/>
        <c:ser>
          <c:idx val="0"/>
          <c:order val="0"/>
          <c:spPr>
            <a:solidFill>
              <a:schemeClr val="bg1">
                <a:lumMod val="65000"/>
                <a:lumOff val="35000"/>
              </a:schemeClr>
            </a:solidFill>
            <a:ln>
              <a:solidFill>
                <a:schemeClr val="tx1"/>
              </a:solidFill>
            </a:ln>
            <a:effectLst/>
          </c:spPr>
          <c:invertIfNegative val="0"/>
          <c:cat>
            <c:strRef>
              <c:f>mm!$B$1:$M$1</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mm!$B$27:$M$27</c:f>
              <c:numCache>
                <c:formatCode>General</c:formatCode>
                <c:ptCount val="12"/>
                <c:pt idx="0">
                  <c:v>12.999974</c:v>
                </c:pt>
                <c:pt idx="1">
                  <c:v>5.999988000000001</c:v>
                </c:pt>
                <c:pt idx="2">
                  <c:v>6.999986</c:v>
                </c:pt>
                <c:pt idx="3">
                  <c:v>36.999926</c:v>
                </c:pt>
                <c:pt idx="4">
                  <c:v>0.0</c:v>
                </c:pt>
                <c:pt idx="5">
                  <c:v>0.0</c:v>
                </c:pt>
                <c:pt idx="6">
                  <c:v>13.999972</c:v>
                </c:pt>
                <c:pt idx="7">
                  <c:v>0.0</c:v>
                </c:pt>
                <c:pt idx="8">
                  <c:v>1.999996</c:v>
                </c:pt>
                <c:pt idx="9">
                  <c:v>17.999964</c:v>
                </c:pt>
                <c:pt idx="10">
                  <c:v>28.999942</c:v>
                </c:pt>
                <c:pt idx="11">
                  <c:v>3.999992</c:v>
                </c:pt>
              </c:numCache>
            </c:numRef>
          </c:val>
        </c:ser>
        <c:dLbls>
          <c:showLegendKey val="0"/>
          <c:showVal val="0"/>
          <c:showCatName val="0"/>
          <c:showSerName val="0"/>
          <c:showPercent val="0"/>
          <c:showBubbleSize val="0"/>
        </c:dLbls>
        <c:gapWidth val="219"/>
        <c:overlap val="-27"/>
        <c:axId val="-2107302104"/>
        <c:axId val="-2107330440"/>
      </c:barChart>
      <c:catAx>
        <c:axId val="-2107302104"/>
        <c:scaling>
          <c:orientation val="minMax"/>
        </c:scaling>
        <c:delete val="0"/>
        <c:axPos val="b"/>
        <c:title>
          <c:tx>
            <c:rich>
              <a:bodyPr rot="0" vert="horz"/>
              <a:lstStyle/>
              <a:p>
                <a:pPr>
                  <a:defRPr sz="1400"/>
                </a:pPr>
                <a:r>
                  <a:rPr lang="en-US" sz="1400"/>
                  <a:t>2016</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200"/>
            </a:pPr>
            <a:endParaRPr lang="en-US"/>
          </a:p>
        </c:txPr>
        <c:crossAx val="-2107330440"/>
        <c:crosses val="autoZero"/>
        <c:auto val="1"/>
        <c:lblAlgn val="ctr"/>
        <c:lblOffset val="100"/>
        <c:noMultiLvlLbl val="0"/>
      </c:catAx>
      <c:valAx>
        <c:axId val="-2107330440"/>
        <c:scaling>
          <c:orientation val="minMax"/>
          <c:max val="80.0"/>
        </c:scaling>
        <c:delete val="0"/>
        <c:axPos val="l"/>
        <c:title>
          <c:tx>
            <c:rich>
              <a:bodyPr rot="-5400000" vert="horz"/>
              <a:lstStyle/>
              <a:p>
                <a:pPr>
                  <a:defRPr sz="1400"/>
                </a:pPr>
                <a:r>
                  <a:rPr lang="en-US" sz="1400"/>
                  <a:t>Precipitation (mm)</a:t>
                </a:r>
              </a:p>
            </c:rich>
          </c:tx>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2107302104"/>
        <c:crosses val="autoZero"/>
        <c:crossBetween val="between"/>
      </c:valAx>
      <c:spPr>
        <a:noFill/>
        <a:ln w="9525">
          <a:solidFill>
            <a:schemeClr val="bg1"/>
          </a:solidFill>
        </a:ln>
        <a:effectLst/>
      </c:spPr>
    </c:plotArea>
    <c:plotVisOnly val="1"/>
    <c:dispBlanksAs val="gap"/>
    <c:showDLblsOverMax val="0"/>
  </c:chart>
  <c:spPr>
    <a:solidFill>
      <a:schemeClr val="bg1"/>
    </a:solidFill>
    <a:ln w="9525" cap="flat" cmpd="sng" algn="ctr">
      <a:noFill/>
      <a:round/>
    </a:ln>
    <a:effectLst/>
  </c:spPr>
  <c:txPr>
    <a:bodyPr/>
    <a:lstStyle/>
    <a:p>
      <a:pPr>
        <a:defRPr>
          <a:solidFill>
            <a:srgbClr val="000000"/>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A6F1DE-3CC0-9942-9F68-CB81827CD20E}" type="datetimeFigureOut">
              <a:rPr lang="en-US" smtClean="0"/>
              <a:t>4/7/17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2C3426-AB21-2A44-BA6D-DA3E835B0C46}" type="slidenum">
              <a:rPr lang="en-US" smtClean="0"/>
              <a:t>‹#›</a:t>
            </a:fld>
            <a:endParaRPr lang="en-US"/>
          </a:p>
        </p:txBody>
      </p:sp>
    </p:spTree>
    <p:extLst>
      <p:ext uri="{BB962C8B-B14F-4D97-AF65-F5344CB8AC3E}">
        <p14:creationId xmlns:p14="http://schemas.microsoft.com/office/powerpoint/2010/main" val="36307768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COMPARE </a:t>
            </a:r>
            <a:r>
              <a:rPr lang="en-US" baseline="0" dirty="0" smtClean="0"/>
              <a:t>checking and savings. Sugar like Checking- freely spend, VS starch= savings, save it for later to use in times of need</a:t>
            </a:r>
          </a:p>
          <a:p>
            <a:r>
              <a:rPr lang="en-US" baseline="0" dirty="0" smtClean="0"/>
              <a:t>Sugar and starch are </a:t>
            </a:r>
            <a:r>
              <a:rPr lang="en-US" baseline="0" dirty="0" err="1" smtClean="0"/>
              <a:t>interconvertible</a:t>
            </a:r>
            <a:endParaRPr lang="en-US" baseline="0" dirty="0" smtClean="0"/>
          </a:p>
        </p:txBody>
      </p:sp>
      <p:sp>
        <p:nvSpPr>
          <p:cNvPr id="4" name="Slide Number Placeholder 3"/>
          <p:cNvSpPr>
            <a:spLocks noGrp="1"/>
          </p:cNvSpPr>
          <p:nvPr>
            <p:ph type="sldNum" sz="quarter" idx="10"/>
          </p:nvPr>
        </p:nvSpPr>
        <p:spPr/>
        <p:txBody>
          <a:bodyPr/>
          <a:lstStyle/>
          <a:p>
            <a:fld id="{732C3426-AB21-2A44-BA6D-DA3E835B0C46}" type="slidenum">
              <a:rPr lang="en-US" smtClean="0"/>
              <a:t>2</a:t>
            </a:fld>
            <a:endParaRPr lang="en-US"/>
          </a:p>
        </p:txBody>
      </p:sp>
    </p:spTree>
    <p:extLst>
      <p:ext uri="{BB962C8B-B14F-4D97-AF65-F5344CB8AC3E}">
        <p14:creationId xmlns:p14="http://schemas.microsoft.com/office/powerpoint/2010/main" val="1572884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4048" lvl="1" indent="0">
              <a:buNone/>
            </a:pPr>
            <a:endParaRPr lang="en-US" sz="1800" baseline="0" dirty="0" smtClean="0"/>
          </a:p>
        </p:txBody>
      </p:sp>
      <p:sp>
        <p:nvSpPr>
          <p:cNvPr id="4" name="Slide Number Placeholder 3"/>
          <p:cNvSpPr>
            <a:spLocks noGrp="1"/>
          </p:cNvSpPr>
          <p:nvPr>
            <p:ph type="sldNum" sz="quarter" idx="10"/>
          </p:nvPr>
        </p:nvSpPr>
        <p:spPr/>
        <p:txBody>
          <a:bodyPr/>
          <a:lstStyle/>
          <a:p>
            <a:fld id="{732C3426-AB21-2A44-BA6D-DA3E835B0C46}" type="slidenum">
              <a:rPr lang="en-US" smtClean="0"/>
              <a:t>3</a:t>
            </a:fld>
            <a:endParaRPr lang="en-US"/>
          </a:p>
        </p:txBody>
      </p:sp>
    </p:spTree>
    <p:extLst>
      <p:ext uri="{BB962C8B-B14F-4D97-AF65-F5344CB8AC3E}">
        <p14:creationId xmlns:p14="http://schemas.microsoft.com/office/powerpoint/2010/main" val="2028030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studied the NSC dynamics of </a:t>
            </a:r>
            <a:r>
              <a:rPr lang="en-US" baseline="0" dirty="0" err="1" smtClean="0"/>
              <a:t>Larrea</a:t>
            </a:r>
            <a:r>
              <a:rPr lang="en-US" baseline="0" dirty="0" smtClean="0"/>
              <a:t> </a:t>
            </a:r>
            <a:r>
              <a:rPr lang="en-US" baseline="0" dirty="0" err="1" smtClean="0"/>
              <a:t>tridentata</a:t>
            </a:r>
            <a:r>
              <a:rPr lang="en-US" baseline="0" dirty="0" smtClean="0"/>
              <a:t>, or creosote bush, which is the dominant shrub in the hot deserts of the Southwest.  </a:t>
            </a:r>
          </a:p>
          <a:p>
            <a:r>
              <a:rPr lang="en-US" baseline="0" dirty="0" smtClean="0"/>
              <a:t>This plant is unique in that is is both extremely drought-tolerant and evergreen, which means that it doesn’t lose its leaves during the driest time of year.  Its leaves, which are the site of photosynthesis, must be maintained under very hot and dry conditions.  We were curious how leaf NSCs would vary seasonally in this evergreen desert shrub.  </a:t>
            </a:r>
            <a:endParaRPr lang="en-US" dirty="0"/>
          </a:p>
        </p:txBody>
      </p:sp>
      <p:sp>
        <p:nvSpPr>
          <p:cNvPr id="4" name="Slide Number Placeholder 3"/>
          <p:cNvSpPr>
            <a:spLocks noGrp="1"/>
          </p:cNvSpPr>
          <p:nvPr>
            <p:ph type="sldNum" sz="quarter" idx="10"/>
          </p:nvPr>
        </p:nvSpPr>
        <p:spPr/>
        <p:txBody>
          <a:bodyPr/>
          <a:lstStyle/>
          <a:p>
            <a:fld id="{732C3426-AB21-2A44-BA6D-DA3E835B0C46}" type="slidenum">
              <a:rPr lang="en-US" smtClean="0"/>
              <a:t>4</a:t>
            </a:fld>
            <a:endParaRPr lang="en-US"/>
          </a:p>
        </p:txBody>
      </p:sp>
    </p:spTree>
    <p:extLst>
      <p:ext uri="{BB962C8B-B14F-4D97-AF65-F5344CB8AC3E}">
        <p14:creationId xmlns:p14="http://schemas.microsoft.com/office/powerpoint/2010/main" val="3066746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2C3426-AB21-2A44-BA6D-DA3E835B0C46}" type="slidenum">
              <a:rPr lang="en-US" smtClean="0"/>
              <a:t>5</a:t>
            </a:fld>
            <a:endParaRPr lang="en-US"/>
          </a:p>
        </p:txBody>
      </p:sp>
    </p:spTree>
    <p:extLst>
      <p:ext uri="{BB962C8B-B14F-4D97-AF65-F5344CB8AC3E}">
        <p14:creationId xmlns:p14="http://schemas.microsoft.com/office/powerpoint/2010/main" val="1800034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was instrumental in developing this method.  We tested the protocol for 6 months before processing any </a:t>
            </a:r>
            <a:r>
              <a:rPr lang="en-US" baseline="0" dirty="0" err="1" smtClean="0"/>
              <a:t>Larrea</a:t>
            </a:r>
            <a:r>
              <a:rPr lang="en-US" baseline="0" dirty="0" smtClean="0"/>
              <a:t> samples.  </a:t>
            </a:r>
            <a:endParaRPr lang="en-US" dirty="0"/>
          </a:p>
        </p:txBody>
      </p:sp>
      <p:sp>
        <p:nvSpPr>
          <p:cNvPr id="4" name="Slide Number Placeholder 3"/>
          <p:cNvSpPr>
            <a:spLocks noGrp="1"/>
          </p:cNvSpPr>
          <p:nvPr>
            <p:ph type="sldNum" sz="quarter" idx="10"/>
          </p:nvPr>
        </p:nvSpPr>
        <p:spPr/>
        <p:txBody>
          <a:bodyPr/>
          <a:lstStyle/>
          <a:p>
            <a:fld id="{732C3426-AB21-2A44-BA6D-DA3E835B0C46}" type="slidenum">
              <a:rPr lang="en-US" smtClean="0"/>
              <a:t>6</a:t>
            </a:fld>
            <a:endParaRPr lang="en-US"/>
          </a:p>
        </p:txBody>
      </p:sp>
    </p:spTree>
    <p:extLst>
      <p:ext uri="{BB962C8B-B14F-4D97-AF65-F5344CB8AC3E}">
        <p14:creationId xmlns:p14="http://schemas.microsoft.com/office/powerpoint/2010/main" val="1050401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clear that these are not OUR SAMPLES but known concentrations of sugar and starch</a:t>
            </a:r>
            <a:endParaRPr lang="en-US" dirty="0"/>
          </a:p>
        </p:txBody>
      </p:sp>
      <p:sp>
        <p:nvSpPr>
          <p:cNvPr id="4" name="Slide Number Placeholder 3"/>
          <p:cNvSpPr>
            <a:spLocks noGrp="1"/>
          </p:cNvSpPr>
          <p:nvPr>
            <p:ph type="sldNum" sz="quarter" idx="10"/>
          </p:nvPr>
        </p:nvSpPr>
        <p:spPr/>
        <p:txBody>
          <a:bodyPr/>
          <a:lstStyle/>
          <a:p>
            <a:fld id="{732C3426-AB21-2A44-BA6D-DA3E835B0C46}" type="slidenum">
              <a:rPr lang="en-US" smtClean="0"/>
              <a:t>7</a:t>
            </a:fld>
            <a:endParaRPr lang="en-US"/>
          </a:p>
        </p:txBody>
      </p:sp>
    </p:spTree>
    <p:extLst>
      <p:ext uri="{BB962C8B-B14F-4D97-AF65-F5344CB8AC3E}">
        <p14:creationId xmlns:p14="http://schemas.microsoft.com/office/powerpoint/2010/main" val="2468152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a:t>
            </a:r>
            <a:r>
              <a:rPr lang="en-US" dirty="0" err="1" smtClean="0"/>
              <a:t>timeseries</a:t>
            </a:r>
            <a:r>
              <a:rPr lang="en-US" baseline="0" dirty="0" smtClean="0"/>
              <a:t> of leaf sugar content from June 2015 to January 2017.  Different colors represent the 12 individual shrubs.  </a:t>
            </a:r>
            <a:endParaRPr lang="en-US" dirty="0" smtClean="0"/>
          </a:p>
          <a:p>
            <a:r>
              <a:rPr lang="en-US" baseline="0" dirty="0" smtClean="0"/>
              <a:t>On average, soluble sugars are about 5% of dried leaf weight year round.  As we expected, there is minimal seasonal variation in leaf sugar content, though variation among individuals is high.  </a:t>
            </a:r>
          </a:p>
        </p:txBody>
      </p:sp>
      <p:sp>
        <p:nvSpPr>
          <p:cNvPr id="4" name="Slide Number Placeholder 3"/>
          <p:cNvSpPr>
            <a:spLocks noGrp="1"/>
          </p:cNvSpPr>
          <p:nvPr>
            <p:ph type="sldNum" sz="quarter" idx="10"/>
          </p:nvPr>
        </p:nvSpPr>
        <p:spPr/>
        <p:txBody>
          <a:bodyPr/>
          <a:lstStyle/>
          <a:p>
            <a:fld id="{732C3426-AB21-2A44-BA6D-DA3E835B0C46}" type="slidenum">
              <a:rPr lang="en-US" smtClean="0"/>
              <a:t>8</a:t>
            </a:fld>
            <a:endParaRPr lang="en-US"/>
          </a:p>
        </p:txBody>
      </p:sp>
    </p:spTree>
    <p:extLst>
      <p:ext uri="{BB962C8B-B14F-4D97-AF65-F5344CB8AC3E}">
        <p14:creationId xmlns:p14="http://schemas.microsoft.com/office/powerpoint/2010/main" val="3381728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a:t>
            </a:r>
            <a:r>
              <a:rPr lang="en-US" baseline="0" dirty="0" smtClean="0"/>
              <a:t> the same </a:t>
            </a:r>
            <a:r>
              <a:rPr lang="en-US" dirty="0" smtClean="0"/>
              <a:t>time series</a:t>
            </a:r>
            <a:r>
              <a:rPr lang="en-US" baseline="0" dirty="0" smtClean="0"/>
              <a:t> for leaf starch content.  We now see a clear seasonal trend</a:t>
            </a:r>
          </a:p>
          <a:p>
            <a:r>
              <a:rPr lang="en-US" baseline="0" dirty="0" smtClean="0"/>
              <a:t>(advance 2 slides)</a:t>
            </a:r>
          </a:p>
          <a:p>
            <a:r>
              <a:rPr lang="en-US" baseline="0" dirty="0" smtClean="0"/>
              <a:t>The top figure shows 2016 precipitation lined up with the starch data.  Precipitation peaked in January, followed by a peak in leaf starch 1-2 months later.  Then, during the spring and early summer, leaf starch draws down.  In June and July, leaf starch get drawn down to almost zero.  Then, following the onset of monsoon rain in July, leaf starch reaches a smaller peak in August.  </a:t>
            </a:r>
          </a:p>
          <a:p>
            <a:endParaRPr lang="en-US" dirty="0" smtClean="0"/>
          </a:p>
          <a:p>
            <a:r>
              <a:rPr lang="en-US" dirty="0" smtClean="0"/>
              <a:t>https://</a:t>
            </a:r>
            <a:r>
              <a:rPr lang="en-US" dirty="0" err="1" smtClean="0"/>
              <a:t>cgspace.cgiar.org</a:t>
            </a:r>
            <a:r>
              <a:rPr lang="en-US" dirty="0" smtClean="0"/>
              <a:t>/</a:t>
            </a:r>
            <a:r>
              <a:rPr lang="en-US" dirty="0" err="1" smtClean="0"/>
              <a:t>bitstream</a:t>
            </a:r>
            <a:r>
              <a:rPr lang="en-US" dirty="0" smtClean="0"/>
              <a:t>/handle/10568/58319/Cassava%20starch%20content%20and%20its%20relationship%20with%20the%20rainfall.pdf</a:t>
            </a:r>
          </a:p>
          <a:p>
            <a:r>
              <a:rPr lang="en-US" dirty="0" smtClean="0"/>
              <a:t>Winter- good conditions</a:t>
            </a:r>
            <a:r>
              <a:rPr lang="en-US" baseline="0" dirty="0" smtClean="0"/>
              <a:t> for making sugar and starch because it’s cooler, water evaporates quickly in summer</a:t>
            </a:r>
          </a:p>
          <a:p>
            <a:r>
              <a:rPr lang="en-US" baseline="0" dirty="0" smtClean="0"/>
              <a:t>Winter and summer have different patterns of using starch because of the cool vs. hot temperatures</a:t>
            </a:r>
          </a:p>
        </p:txBody>
      </p:sp>
      <p:sp>
        <p:nvSpPr>
          <p:cNvPr id="4" name="Slide Number Placeholder 3"/>
          <p:cNvSpPr>
            <a:spLocks noGrp="1"/>
          </p:cNvSpPr>
          <p:nvPr>
            <p:ph type="sldNum" sz="quarter" idx="10"/>
          </p:nvPr>
        </p:nvSpPr>
        <p:spPr/>
        <p:txBody>
          <a:bodyPr/>
          <a:lstStyle/>
          <a:p>
            <a:fld id="{732C3426-AB21-2A44-BA6D-DA3E835B0C46}" type="slidenum">
              <a:rPr lang="en-US" smtClean="0"/>
              <a:t>9</a:t>
            </a:fld>
            <a:endParaRPr lang="en-US"/>
          </a:p>
        </p:txBody>
      </p:sp>
    </p:spTree>
    <p:extLst>
      <p:ext uri="{BB962C8B-B14F-4D97-AF65-F5344CB8AC3E}">
        <p14:creationId xmlns:p14="http://schemas.microsoft.com/office/powerpoint/2010/main" val="480657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Recall that leaf sugar content</a:t>
            </a:r>
            <a:r>
              <a:rPr lang="en-US" baseline="0" dirty="0" smtClean="0"/>
              <a:t> hovered around 5% year round.  When conditions are wet and photosynthesis rates are high, starch accumulates and the savings account gets bigger, which can be spent on growing new tissue.  However, when conditions are dry and photosynthesis rates too low to maintain 5% leaf sugar content, the plant begins to draw from the savings account and only spends what is necessary to maintain existing tissue.  </a:t>
            </a:r>
          </a:p>
          <a:p>
            <a:endParaRPr lang="en-US" dirty="0" smtClean="0"/>
          </a:p>
          <a:p>
            <a:r>
              <a:rPr lang="en-US" dirty="0" smtClean="0"/>
              <a:t>Our findings</a:t>
            </a:r>
            <a:r>
              <a:rPr lang="en-US" baseline="0" dirty="0" smtClean="0"/>
              <a:t> have important implications.  I</a:t>
            </a:r>
            <a:r>
              <a:rPr lang="en-US" dirty="0" smtClean="0"/>
              <a:t>f climate</a:t>
            </a:r>
            <a:r>
              <a:rPr lang="en-US" baseline="0" dirty="0" smtClean="0"/>
              <a:t> change causes a delay in monsoon arrival, </a:t>
            </a:r>
            <a:r>
              <a:rPr lang="en-US" dirty="0" smtClean="0"/>
              <a:t>there</a:t>
            </a:r>
            <a:r>
              <a:rPr lang="en-US" baseline="0" dirty="0" smtClean="0"/>
              <a:t> may be insufficient starch in the savings account to maintain leaf tissues.  Even the extremely drought-tolerant creosote may experience negative consequences such as mortality. </a:t>
            </a:r>
            <a:endParaRPr lang="en-US" dirty="0"/>
          </a:p>
        </p:txBody>
      </p:sp>
      <p:sp>
        <p:nvSpPr>
          <p:cNvPr id="4" name="Slide Number Placeholder 3"/>
          <p:cNvSpPr>
            <a:spLocks noGrp="1"/>
          </p:cNvSpPr>
          <p:nvPr>
            <p:ph type="sldNum" sz="quarter" idx="10"/>
          </p:nvPr>
        </p:nvSpPr>
        <p:spPr/>
        <p:txBody>
          <a:bodyPr/>
          <a:lstStyle/>
          <a:p>
            <a:fld id="{732C3426-AB21-2A44-BA6D-DA3E835B0C46}" type="slidenum">
              <a:rPr lang="en-US" smtClean="0"/>
              <a:t>10</a:t>
            </a:fld>
            <a:endParaRPr lang="en-US"/>
          </a:p>
        </p:txBody>
      </p:sp>
    </p:spTree>
    <p:extLst>
      <p:ext uri="{BB962C8B-B14F-4D97-AF65-F5344CB8AC3E}">
        <p14:creationId xmlns:p14="http://schemas.microsoft.com/office/powerpoint/2010/main" val="3887033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7C3A134-F1C3-464B-BF47-54DC2DE08F52}" type="datetimeFigureOut">
              <a:rPr lang="en-US" smtClean="0"/>
              <a:t>4/7/17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C3A134-F1C3-464B-BF47-54DC2DE08F52}" type="datetimeFigureOut">
              <a:rPr lang="en-US" smtClean="0"/>
              <a:t>4/7/17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C3A134-F1C3-464B-BF47-54DC2DE08F52}" type="datetimeFigureOut">
              <a:rPr lang="en-US" smtClean="0"/>
              <a:t>4/7/17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C3A134-F1C3-464B-BF47-54DC2DE08F52}" type="datetimeFigureOut">
              <a:rPr lang="en-US" smtClean="0"/>
              <a:t>4/7/17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C3A134-F1C3-464B-BF47-54DC2DE08F52}" type="datetimeFigureOut">
              <a:rPr lang="en-US" smtClean="0"/>
              <a:t>4/7/17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7C3A134-F1C3-464B-BF47-54DC2DE08F52}" type="datetimeFigureOut">
              <a:rPr lang="en-US" smtClean="0"/>
              <a:t>4/7/17</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C3A134-F1C3-464B-BF47-54DC2DE08F52}" type="datetimeFigureOut">
              <a:rPr lang="en-US" smtClean="0"/>
              <a:t>4/7/17</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C3A134-F1C3-464B-BF47-54DC2DE08F52}" type="datetimeFigureOut">
              <a:rPr lang="en-US" smtClean="0"/>
              <a:t>4/7/17</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3A134-F1C3-464B-BF47-54DC2DE08F52}" type="datetimeFigureOut">
              <a:rPr lang="en-US" smtClean="0"/>
              <a:t>4/7/17</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C3A134-F1C3-464B-BF47-54DC2DE08F52}" type="datetimeFigureOut">
              <a:rPr lang="en-US" smtClean="0"/>
              <a:t>4/7/17</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48F39E-9C37-485F-AC97-16BB4BDF9F49}" type="slidenum">
              <a:rPr kumimoji="0" lang="en-US" smtClean="0"/>
              <a:t>‹#›</a:t>
            </a:fld>
            <a:endParaRPr kumimoji="0"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D7C3A134-F1C3-464B-BF47-54DC2DE08F52}" type="datetimeFigureOut">
              <a:rPr lang="en-US" smtClean="0"/>
              <a:t>4/7/17</a:t>
            </a:fld>
            <a:endParaRPr lang="en-US" dirty="0"/>
          </a:p>
        </p:txBody>
      </p:sp>
      <p:sp>
        <p:nvSpPr>
          <p:cNvPr id="9" name="Slide Number Placeholder 8"/>
          <p:cNvSpPr>
            <a:spLocks noGrp="1"/>
          </p:cNvSpPr>
          <p:nvPr>
            <p:ph type="sldNum" sz="quarter" idx="11"/>
          </p:nvPr>
        </p:nvSpPr>
        <p:spPr/>
        <p:txBody>
          <a:bodyPr/>
          <a:lstStyle/>
          <a:p>
            <a:fld id="{9648F39E-9C37-485F-AC97-16BB4BDF9F49}" type="slidenum">
              <a:rPr kumimoji="0" lang="en-US" smtClean="0"/>
              <a:t>‹#›</a:t>
            </a:fld>
            <a:endParaRPr kumimoji="0" lang="en-US"/>
          </a:p>
        </p:txBody>
      </p:sp>
      <p:sp>
        <p:nvSpPr>
          <p:cNvPr id="10" name="Footer Placeholder 9"/>
          <p:cNvSpPr>
            <a:spLocks noGrp="1"/>
          </p:cNvSpPr>
          <p:nvPr>
            <p:ph type="ftr" sz="quarter" idx="12"/>
          </p:nvPr>
        </p:nvSpPr>
        <p:spPr/>
        <p:txBody>
          <a:bodyPr/>
          <a:lstStyle/>
          <a:p>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9648F39E-9C37-485F-AC97-16BB4BDF9F49}" type="slidenum">
              <a:rPr kumimoji="0" lang="en-US" smtClean="0"/>
              <a:t>‹#›</a:t>
            </a:fld>
            <a:endParaRPr kumimoji="0"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kumimoji="0"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D7C3A134-F1C3-464B-BF47-54DC2DE08F52}" type="datetimeFigureOut">
              <a:rPr lang="en-US" smtClean="0"/>
              <a:t>4/7/17</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1247" y="2953023"/>
            <a:ext cx="7543800" cy="1562100"/>
          </a:xfrm>
        </p:spPr>
        <p:txBody>
          <a:bodyPr/>
          <a:lstStyle/>
          <a:p>
            <a:r>
              <a:rPr lang="en-US" b="1" dirty="0" smtClean="0">
                <a:solidFill>
                  <a:srgbClr val="000000"/>
                </a:solidFill>
              </a:rPr>
              <a:t>Seasonal trends </a:t>
            </a:r>
            <a:r>
              <a:rPr lang="en-US" b="1" dirty="0">
                <a:solidFill>
                  <a:srgbClr val="000000"/>
                </a:solidFill>
              </a:rPr>
              <a:t>in leaf non-structural carbohydrates</a:t>
            </a:r>
          </a:p>
        </p:txBody>
      </p:sp>
      <p:sp>
        <p:nvSpPr>
          <p:cNvPr id="11" name="TextBox 10"/>
          <p:cNvSpPr txBox="1"/>
          <p:nvPr/>
        </p:nvSpPr>
        <p:spPr>
          <a:xfrm>
            <a:off x="3125538" y="4833319"/>
            <a:ext cx="5323550" cy="1518877"/>
          </a:xfrm>
          <a:prstGeom prst="rect">
            <a:avLst/>
          </a:prstGeom>
          <a:noFill/>
        </p:spPr>
        <p:txBody>
          <a:bodyPr wrap="square" rtlCol="0">
            <a:spAutoFit/>
          </a:bodyPr>
          <a:lstStyle/>
          <a:p>
            <a:pPr>
              <a:lnSpc>
                <a:spcPct val="130000"/>
              </a:lnSpc>
            </a:pPr>
            <a:r>
              <a:rPr lang="en-US" dirty="0" smtClean="0">
                <a:solidFill>
                  <a:srgbClr val="000000"/>
                </a:solidFill>
                <a:latin typeface="Palatino Linotype"/>
                <a:cs typeface="Palatino Linotype"/>
              </a:rPr>
              <a:t>Linnea Gear</a:t>
            </a:r>
          </a:p>
          <a:p>
            <a:pPr>
              <a:lnSpc>
                <a:spcPct val="130000"/>
              </a:lnSpc>
            </a:pPr>
            <a:r>
              <a:rPr lang="en-US" dirty="0" smtClean="0">
                <a:solidFill>
                  <a:srgbClr val="000000"/>
                </a:solidFill>
                <a:latin typeface="Palatino Linotype"/>
                <a:cs typeface="Palatino Linotype"/>
              </a:rPr>
              <a:t>Mentor: </a:t>
            </a:r>
            <a:r>
              <a:rPr lang="en-US" dirty="0" err="1" smtClean="0">
                <a:solidFill>
                  <a:srgbClr val="000000"/>
                </a:solidFill>
                <a:latin typeface="Palatino Linotype"/>
                <a:cs typeface="Palatino Linotype"/>
              </a:rPr>
              <a:t>Kiona</a:t>
            </a:r>
            <a:r>
              <a:rPr lang="en-US" dirty="0" smtClean="0">
                <a:solidFill>
                  <a:srgbClr val="000000"/>
                </a:solidFill>
                <a:latin typeface="Palatino Linotype"/>
                <a:cs typeface="Palatino Linotype"/>
              </a:rPr>
              <a:t> Ogle, Dept. of Informatics and Computing</a:t>
            </a:r>
          </a:p>
          <a:p>
            <a:pPr>
              <a:lnSpc>
                <a:spcPct val="130000"/>
              </a:lnSpc>
            </a:pPr>
            <a:r>
              <a:rPr lang="en-US" dirty="0" smtClean="0">
                <a:solidFill>
                  <a:srgbClr val="000000"/>
                </a:solidFill>
                <a:latin typeface="Palatino Linotype"/>
                <a:cs typeface="Palatino Linotype"/>
              </a:rPr>
              <a:t>Northern Arizona University</a:t>
            </a:r>
          </a:p>
        </p:txBody>
      </p:sp>
      <p:pic>
        <p:nvPicPr>
          <p:cNvPr id="12" name="Picture 11"/>
          <p:cNvPicPr>
            <a:picLocks noChangeAspect="1"/>
          </p:cNvPicPr>
          <p:nvPr/>
        </p:nvPicPr>
        <p:blipFill>
          <a:blip r:embed="rId2"/>
          <a:stretch>
            <a:fillRect/>
          </a:stretch>
        </p:blipFill>
        <p:spPr>
          <a:xfrm>
            <a:off x="391247" y="335813"/>
            <a:ext cx="2182809" cy="1764546"/>
          </a:xfrm>
          <a:prstGeom prst="rect">
            <a:avLst/>
          </a:prstGeom>
        </p:spPr>
      </p:pic>
      <p:pic>
        <p:nvPicPr>
          <p:cNvPr id="13" name="Picture 12"/>
          <p:cNvPicPr>
            <a:picLocks noChangeAspect="1"/>
          </p:cNvPicPr>
          <p:nvPr/>
        </p:nvPicPr>
        <p:blipFill>
          <a:blip r:embed="rId3"/>
          <a:stretch>
            <a:fillRect/>
          </a:stretch>
        </p:blipFill>
        <p:spPr>
          <a:xfrm>
            <a:off x="2575759" y="537731"/>
            <a:ext cx="4245929" cy="1562628"/>
          </a:xfrm>
          <a:prstGeom prst="rect">
            <a:avLst/>
          </a:prstGeom>
        </p:spPr>
      </p:pic>
      <p:pic>
        <p:nvPicPr>
          <p:cNvPr id="14" name="Content Placeholder 8"/>
          <p:cNvPicPr>
            <a:picLocks noChangeAspect="1"/>
          </p:cNvPicPr>
          <p:nvPr/>
        </p:nvPicPr>
        <p:blipFill>
          <a:blip r:embed="rId4"/>
          <a:srcRect l="-61299" r="-61299"/>
          <a:stretch>
            <a:fillRect/>
          </a:stretch>
        </p:blipFill>
        <p:spPr>
          <a:xfrm>
            <a:off x="6095376" y="537731"/>
            <a:ext cx="3262270" cy="1764546"/>
          </a:xfrm>
          <a:prstGeom prst="rect">
            <a:avLst/>
          </a:prstGeom>
        </p:spPr>
      </p:pic>
    </p:spTree>
    <p:extLst>
      <p:ext uri="{BB962C8B-B14F-4D97-AF65-F5344CB8AC3E}">
        <p14:creationId xmlns:p14="http://schemas.microsoft.com/office/powerpoint/2010/main" val="41418833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p:cNvGrpSpPr/>
          <p:nvPr/>
        </p:nvGrpSpPr>
        <p:grpSpPr>
          <a:xfrm>
            <a:off x="654537" y="958416"/>
            <a:ext cx="1751466" cy="1751466"/>
            <a:chOff x="307874" y="1098906"/>
            <a:chExt cx="2098129" cy="2098129"/>
          </a:xfrm>
        </p:grpSpPr>
        <p:pic>
          <p:nvPicPr>
            <p:cNvPr id="24" name="Picture 23"/>
            <p:cNvPicPr>
              <a:picLocks noChangeAspect="1"/>
            </p:cNvPicPr>
            <p:nvPr/>
          </p:nvPicPr>
          <p:blipFill>
            <a:blip r:embed="rId3"/>
            <a:stretch>
              <a:fillRect/>
            </a:stretch>
          </p:blipFill>
          <p:spPr>
            <a:xfrm>
              <a:off x="307874" y="1098906"/>
              <a:ext cx="2098129" cy="2098129"/>
            </a:xfrm>
            <a:prstGeom prst="rect">
              <a:avLst/>
            </a:prstGeom>
          </p:spPr>
        </p:pic>
        <p:sp>
          <p:nvSpPr>
            <p:cNvPr id="28" name="TextBox 27"/>
            <p:cNvSpPr txBox="1"/>
            <p:nvPr/>
          </p:nvSpPr>
          <p:spPr>
            <a:xfrm>
              <a:off x="954949" y="1807158"/>
              <a:ext cx="835706" cy="626780"/>
            </a:xfrm>
            <a:prstGeom prst="rect">
              <a:avLst/>
            </a:prstGeom>
            <a:noFill/>
          </p:spPr>
          <p:txBody>
            <a:bodyPr wrap="none" rtlCol="0">
              <a:spAutoFit/>
            </a:bodyPr>
            <a:lstStyle/>
            <a:p>
              <a:pPr algn="ctr"/>
              <a:r>
                <a:rPr lang="en-US" sz="2800" dirty="0" smtClean="0"/>
                <a:t>Dry</a:t>
              </a:r>
              <a:endParaRPr lang="en-US" sz="2800" dirty="0"/>
            </a:p>
          </p:txBody>
        </p:sp>
      </p:grpSp>
      <p:sp>
        <p:nvSpPr>
          <p:cNvPr id="3" name="Title 2"/>
          <p:cNvSpPr>
            <a:spLocks noGrp="1"/>
          </p:cNvSpPr>
          <p:nvPr>
            <p:ph type="title"/>
          </p:nvPr>
        </p:nvSpPr>
        <p:spPr>
          <a:xfrm>
            <a:off x="307874" y="184506"/>
            <a:ext cx="7543800" cy="914400"/>
          </a:xfrm>
        </p:spPr>
        <p:txBody>
          <a:bodyPr/>
          <a:lstStyle/>
          <a:p>
            <a:r>
              <a:rPr lang="en-US" sz="3600" dirty="0" smtClean="0"/>
              <a:t>What does this mean?</a:t>
            </a:r>
            <a:endParaRPr lang="en-US" sz="3600" dirty="0"/>
          </a:p>
        </p:txBody>
      </p:sp>
      <p:pic>
        <p:nvPicPr>
          <p:cNvPr id="4" name="Picture 3"/>
          <p:cNvPicPr>
            <a:picLocks noChangeAspect="1"/>
          </p:cNvPicPr>
          <p:nvPr/>
        </p:nvPicPr>
        <p:blipFill rotWithShape="1">
          <a:blip r:embed="rId4"/>
          <a:srcRect t="14029" b="18073"/>
          <a:stretch/>
        </p:blipFill>
        <p:spPr>
          <a:xfrm>
            <a:off x="3046962" y="2731279"/>
            <a:ext cx="2464845" cy="1789445"/>
          </a:xfrm>
          <a:prstGeom prst="rect">
            <a:avLst/>
          </a:prstGeom>
        </p:spPr>
      </p:pic>
      <p:pic>
        <p:nvPicPr>
          <p:cNvPr id="5" name="Picture 4"/>
          <p:cNvPicPr>
            <a:picLocks noChangeAspect="1"/>
          </p:cNvPicPr>
          <p:nvPr/>
        </p:nvPicPr>
        <p:blipFill>
          <a:blip r:embed="rId5"/>
          <a:stretch>
            <a:fillRect/>
          </a:stretch>
        </p:blipFill>
        <p:spPr>
          <a:xfrm>
            <a:off x="6586382" y="2644803"/>
            <a:ext cx="2465859" cy="2555294"/>
          </a:xfrm>
          <a:prstGeom prst="rect">
            <a:avLst/>
          </a:prstGeom>
        </p:spPr>
      </p:pic>
      <p:pic>
        <p:nvPicPr>
          <p:cNvPr id="6" name="Picture 5"/>
          <p:cNvPicPr>
            <a:picLocks noChangeAspect="1"/>
          </p:cNvPicPr>
          <p:nvPr/>
        </p:nvPicPr>
        <p:blipFill>
          <a:blip r:embed="rId5"/>
          <a:stretch>
            <a:fillRect/>
          </a:stretch>
        </p:blipFill>
        <p:spPr>
          <a:xfrm>
            <a:off x="864192" y="2933490"/>
            <a:ext cx="1143738" cy="1185222"/>
          </a:xfrm>
          <a:prstGeom prst="rect">
            <a:avLst/>
          </a:prstGeom>
        </p:spPr>
      </p:pic>
      <p:sp>
        <p:nvSpPr>
          <p:cNvPr id="26" name="TextBox 25"/>
          <p:cNvSpPr txBox="1"/>
          <p:nvPr/>
        </p:nvSpPr>
        <p:spPr>
          <a:xfrm>
            <a:off x="138801" y="4223921"/>
            <a:ext cx="2429872" cy="400110"/>
          </a:xfrm>
          <a:prstGeom prst="rect">
            <a:avLst/>
          </a:prstGeom>
          <a:noFill/>
        </p:spPr>
        <p:txBody>
          <a:bodyPr wrap="none" rtlCol="0">
            <a:spAutoFit/>
          </a:bodyPr>
          <a:lstStyle/>
          <a:p>
            <a:pPr algn="ctr"/>
            <a:r>
              <a:rPr lang="en-US" sz="2000" dirty="0" smtClean="0"/>
              <a:t>Drawing from savings</a:t>
            </a:r>
            <a:endParaRPr lang="en-US" sz="2000" dirty="0"/>
          </a:p>
        </p:txBody>
      </p:sp>
      <p:grpSp>
        <p:nvGrpSpPr>
          <p:cNvPr id="9" name="Group 8"/>
          <p:cNvGrpSpPr/>
          <p:nvPr/>
        </p:nvGrpSpPr>
        <p:grpSpPr>
          <a:xfrm>
            <a:off x="6983520" y="958416"/>
            <a:ext cx="1736307" cy="1574909"/>
            <a:chOff x="6342821" y="1201521"/>
            <a:chExt cx="2343069" cy="1995514"/>
          </a:xfrm>
        </p:grpSpPr>
        <p:pic>
          <p:nvPicPr>
            <p:cNvPr id="25" name="Picture 24"/>
            <p:cNvPicPr>
              <a:picLocks noChangeAspect="1"/>
            </p:cNvPicPr>
            <p:nvPr/>
          </p:nvPicPr>
          <p:blipFill>
            <a:blip r:embed="rId6"/>
            <a:stretch>
              <a:fillRect/>
            </a:stretch>
          </p:blipFill>
          <p:spPr>
            <a:xfrm>
              <a:off x="6342821" y="1201521"/>
              <a:ext cx="2343069" cy="1995514"/>
            </a:xfrm>
            <a:prstGeom prst="rect">
              <a:avLst/>
            </a:prstGeom>
          </p:spPr>
        </p:pic>
        <p:sp>
          <p:nvSpPr>
            <p:cNvPr id="27" name="TextBox 26"/>
            <p:cNvSpPr txBox="1"/>
            <p:nvPr/>
          </p:nvSpPr>
          <p:spPr>
            <a:xfrm>
              <a:off x="6972516" y="1399591"/>
              <a:ext cx="1083679" cy="662954"/>
            </a:xfrm>
            <a:prstGeom prst="rect">
              <a:avLst/>
            </a:prstGeom>
            <a:noFill/>
          </p:spPr>
          <p:txBody>
            <a:bodyPr wrap="none" rtlCol="0">
              <a:spAutoFit/>
            </a:bodyPr>
            <a:lstStyle/>
            <a:p>
              <a:pPr algn="ctr"/>
              <a:r>
                <a:rPr lang="en-US" sz="2800" dirty="0" smtClean="0"/>
                <a:t>Wet</a:t>
              </a:r>
              <a:endParaRPr lang="en-US" sz="2800" dirty="0"/>
            </a:p>
          </p:txBody>
        </p:sp>
      </p:grpSp>
      <p:sp>
        <p:nvSpPr>
          <p:cNvPr id="29" name="TextBox 28"/>
          <p:cNvSpPr txBox="1"/>
          <p:nvPr/>
        </p:nvSpPr>
        <p:spPr>
          <a:xfrm>
            <a:off x="6941085" y="5180786"/>
            <a:ext cx="2007706" cy="400110"/>
          </a:xfrm>
          <a:prstGeom prst="rect">
            <a:avLst/>
          </a:prstGeom>
          <a:noFill/>
        </p:spPr>
        <p:txBody>
          <a:bodyPr wrap="none" rtlCol="0">
            <a:spAutoFit/>
          </a:bodyPr>
          <a:lstStyle/>
          <a:p>
            <a:r>
              <a:rPr lang="en-US" sz="2000" dirty="0" smtClean="0"/>
              <a:t>Adding to savings</a:t>
            </a:r>
            <a:endParaRPr lang="en-US" sz="2000" dirty="0"/>
          </a:p>
        </p:txBody>
      </p:sp>
      <p:sp>
        <p:nvSpPr>
          <p:cNvPr id="30" name="TextBox 29"/>
          <p:cNvSpPr txBox="1"/>
          <p:nvPr/>
        </p:nvSpPr>
        <p:spPr>
          <a:xfrm>
            <a:off x="3046962" y="2283917"/>
            <a:ext cx="2613366" cy="461665"/>
          </a:xfrm>
          <a:prstGeom prst="rect">
            <a:avLst/>
          </a:prstGeom>
          <a:noFill/>
        </p:spPr>
        <p:txBody>
          <a:bodyPr wrap="none" rtlCol="0">
            <a:spAutoFit/>
          </a:bodyPr>
          <a:lstStyle/>
          <a:p>
            <a:r>
              <a:rPr lang="en-US" sz="2400" dirty="0" smtClean="0"/>
              <a:t>Sugar content: ~5%</a:t>
            </a:r>
            <a:endParaRPr lang="en-US" sz="2400" dirty="0"/>
          </a:p>
        </p:txBody>
      </p:sp>
      <p:sp>
        <p:nvSpPr>
          <p:cNvPr id="17" name="TextBox 16"/>
          <p:cNvSpPr txBox="1"/>
          <p:nvPr/>
        </p:nvSpPr>
        <p:spPr>
          <a:xfrm>
            <a:off x="7565936" y="6519446"/>
            <a:ext cx="1578064" cy="338554"/>
          </a:xfrm>
          <a:prstGeom prst="rect">
            <a:avLst/>
          </a:prstGeom>
          <a:noFill/>
        </p:spPr>
        <p:txBody>
          <a:bodyPr wrap="none" rtlCol="0">
            <a:spAutoFit/>
          </a:bodyPr>
          <a:lstStyle/>
          <a:p>
            <a:r>
              <a:rPr lang="en-US" sz="1600" i="1" dirty="0" smtClean="0"/>
              <a:t>11   Linnea Gear</a:t>
            </a:r>
            <a:endParaRPr lang="en-US" sz="1600" i="1" dirty="0"/>
          </a:p>
        </p:txBody>
      </p:sp>
      <p:sp>
        <p:nvSpPr>
          <p:cNvPr id="2" name="Right Arrow 1"/>
          <p:cNvSpPr/>
          <p:nvPr/>
        </p:nvSpPr>
        <p:spPr>
          <a:xfrm>
            <a:off x="2256442" y="3526101"/>
            <a:ext cx="778925" cy="308895"/>
          </a:xfrm>
          <a:prstGeom prst="rightArrow">
            <a:avLst/>
          </a:prstGeom>
          <a:solidFill>
            <a:srgbClr val="2F2B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Arrow 20"/>
          <p:cNvSpPr/>
          <p:nvPr/>
        </p:nvSpPr>
        <p:spPr>
          <a:xfrm flipH="1">
            <a:off x="5327652" y="3375665"/>
            <a:ext cx="1144422" cy="743047"/>
          </a:xfrm>
          <a:prstGeom prst="rightArrow">
            <a:avLst/>
          </a:prstGeom>
          <a:solidFill>
            <a:srgbClr val="2F2B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ight Arrow 31"/>
          <p:cNvSpPr/>
          <p:nvPr/>
        </p:nvSpPr>
        <p:spPr>
          <a:xfrm rot="16200000" flipH="1">
            <a:off x="4568073" y="4794701"/>
            <a:ext cx="1144422" cy="743047"/>
          </a:xfrm>
          <a:prstGeom prst="rightArrow">
            <a:avLst/>
          </a:prstGeom>
          <a:solidFill>
            <a:srgbClr val="2F2B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ight Arrow 33"/>
          <p:cNvSpPr/>
          <p:nvPr/>
        </p:nvSpPr>
        <p:spPr>
          <a:xfrm rot="5400000">
            <a:off x="3137383" y="4962927"/>
            <a:ext cx="778925" cy="308895"/>
          </a:xfrm>
          <a:prstGeom prst="rightArrow">
            <a:avLst/>
          </a:prstGeom>
          <a:solidFill>
            <a:srgbClr val="2F2B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4768760" y="5836274"/>
            <a:ext cx="2336697" cy="707886"/>
          </a:xfrm>
          <a:prstGeom prst="rect">
            <a:avLst/>
          </a:prstGeom>
          <a:noFill/>
        </p:spPr>
        <p:txBody>
          <a:bodyPr wrap="none" rtlCol="0">
            <a:spAutoFit/>
          </a:bodyPr>
          <a:lstStyle/>
          <a:p>
            <a:r>
              <a:rPr lang="en-US" sz="2000" dirty="0" smtClean="0"/>
              <a:t>Maintenance costs</a:t>
            </a:r>
          </a:p>
          <a:p>
            <a:r>
              <a:rPr lang="en-US" sz="2000" dirty="0" smtClean="0"/>
              <a:t>Growing new tissues</a:t>
            </a:r>
            <a:endParaRPr lang="en-US" sz="2000" dirty="0"/>
          </a:p>
        </p:txBody>
      </p:sp>
      <p:sp>
        <p:nvSpPr>
          <p:cNvPr id="36" name="TextBox 35"/>
          <p:cNvSpPr txBox="1"/>
          <p:nvPr/>
        </p:nvSpPr>
        <p:spPr>
          <a:xfrm>
            <a:off x="1726912" y="5553770"/>
            <a:ext cx="2150599" cy="400110"/>
          </a:xfrm>
          <a:prstGeom prst="rect">
            <a:avLst/>
          </a:prstGeom>
          <a:noFill/>
        </p:spPr>
        <p:txBody>
          <a:bodyPr wrap="none" rtlCol="0">
            <a:spAutoFit/>
          </a:bodyPr>
          <a:lstStyle/>
          <a:p>
            <a:r>
              <a:rPr lang="en-US" sz="2000" dirty="0" smtClean="0"/>
              <a:t>Maintenance costs</a:t>
            </a:r>
          </a:p>
        </p:txBody>
      </p:sp>
    </p:spTree>
    <p:extLst>
      <p:ext uri="{BB962C8B-B14F-4D97-AF65-F5344CB8AC3E}">
        <p14:creationId xmlns:p14="http://schemas.microsoft.com/office/powerpoint/2010/main" val="777912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2" grpId="0" animBg="1"/>
      <p:bldP spid="21" grpId="0" animBg="1"/>
      <p:bldP spid="32" grpId="0" animBg="1"/>
      <p:bldP spid="34" grpId="0" animBg="1"/>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457200" y="1600200"/>
            <a:ext cx="7620000" cy="4600878"/>
          </a:xfrm>
        </p:spPr>
        <p:txBody>
          <a:bodyPr>
            <a:normAutofit/>
          </a:bodyPr>
          <a:lstStyle/>
          <a:p>
            <a:pPr marL="114300" indent="0">
              <a:buNone/>
            </a:pPr>
            <a:r>
              <a:rPr lang="en-US" sz="2000" b="1" dirty="0" smtClean="0">
                <a:solidFill>
                  <a:srgbClr val="000000"/>
                </a:solidFill>
                <a:latin typeface="Palatino Linotype"/>
                <a:cs typeface="Palatino Linotype"/>
              </a:rPr>
              <a:t>Desert Botanical Garden </a:t>
            </a:r>
          </a:p>
          <a:p>
            <a:pPr marL="114300" indent="0">
              <a:buNone/>
            </a:pPr>
            <a:r>
              <a:rPr lang="en-US" sz="2000" dirty="0" smtClean="0">
                <a:solidFill>
                  <a:srgbClr val="000000"/>
                </a:solidFill>
                <a:latin typeface="Palatino Linotype"/>
                <a:cs typeface="Palatino Linotype"/>
              </a:rPr>
              <a:t>	Dr. Kevin </a:t>
            </a:r>
            <a:r>
              <a:rPr lang="en-US" sz="2000" dirty="0" err="1" smtClean="0">
                <a:solidFill>
                  <a:srgbClr val="000000"/>
                </a:solidFill>
                <a:latin typeface="Palatino Linotype"/>
                <a:cs typeface="Palatino Linotype"/>
              </a:rPr>
              <a:t>Hultine</a:t>
            </a:r>
            <a:endParaRPr lang="en-US" sz="2000" dirty="0" smtClean="0">
              <a:solidFill>
                <a:srgbClr val="000000"/>
              </a:solidFill>
              <a:latin typeface="Palatino Linotype"/>
              <a:cs typeface="Palatino Linotype"/>
            </a:endParaRPr>
          </a:p>
          <a:p>
            <a:pPr marL="114300" indent="0">
              <a:buNone/>
            </a:pPr>
            <a:r>
              <a:rPr lang="en-US" sz="2000" b="1" dirty="0" smtClean="0">
                <a:solidFill>
                  <a:srgbClr val="000000"/>
                </a:solidFill>
                <a:latin typeface="Palatino Linotype"/>
                <a:cs typeface="Palatino Linotype"/>
              </a:rPr>
              <a:t>The </a:t>
            </a:r>
            <a:r>
              <a:rPr lang="en-US" sz="2000" b="1" dirty="0">
                <a:solidFill>
                  <a:srgbClr val="000000"/>
                </a:solidFill>
                <a:latin typeface="Palatino Linotype"/>
                <a:cs typeface="Palatino Linotype"/>
              </a:rPr>
              <a:t>Ogle Lab</a:t>
            </a:r>
            <a:r>
              <a:rPr lang="en-US" sz="2000" dirty="0">
                <a:solidFill>
                  <a:srgbClr val="000000"/>
                </a:solidFill>
                <a:latin typeface="Palatino Linotype"/>
                <a:cs typeface="Palatino Linotype"/>
              </a:rPr>
              <a:t>:  </a:t>
            </a:r>
            <a:endParaRPr lang="en-US" sz="2000" dirty="0" smtClean="0">
              <a:solidFill>
                <a:srgbClr val="000000"/>
              </a:solidFill>
              <a:latin typeface="Palatino Linotype"/>
              <a:cs typeface="Palatino Linotype"/>
            </a:endParaRPr>
          </a:p>
          <a:p>
            <a:pPr marL="114300" indent="0">
              <a:buNone/>
            </a:pPr>
            <a:r>
              <a:rPr lang="en-US" sz="2000" dirty="0">
                <a:solidFill>
                  <a:srgbClr val="000000"/>
                </a:solidFill>
                <a:latin typeface="Palatino Linotype"/>
                <a:cs typeface="Palatino Linotype"/>
              </a:rPr>
              <a:t>	</a:t>
            </a:r>
            <a:r>
              <a:rPr lang="en-US" sz="2000" dirty="0" smtClean="0">
                <a:solidFill>
                  <a:srgbClr val="000000"/>
                </a:solidFill>
                <a:latin typeface="Palatino Linotype"/>
                <a:cs typeface="Palatino Linotype"/>
              </a:rPr>
              <a:t>Dr. </a:t>
            </a:r>
            <a:r>
              <a:rPr lang="en-US" sz="2000" dirty="0" err="1" smtClean="0">
                <a:solidFill>
                  <a:srgbClr val="000000"/>
                </a:solidFill>
                <a:latin typeface="Palatino Linotype"/>
                <a:cs typeface="Palatino Linotype"/>
              </a:rPr>
              <a:t>Kiona</a:t>
            </a:r>
            <a:r>
              <a:rPr lang="en-US" sz="2000" dirty="0" smtClean="0">
                <a:solidFill>
                  <a:srgbClr val="000000"/>
                </a:solidFill>
                <a:latin typeface="Palatino Linotype"/>
                <a:cs typeface="Palatino Linotype"/>
              </a:rPr>
              <a:t> Ogle</a:t>
            </a:r>
            <a:endParaRPr lang="en-US" sz="2000" dirty="0">
              <a:solidFill>
                <a:srgbClr val="000000"/>
              </a:solidFill>
              <a:latin typeface="Palatino Linotype"/>
              <a:cs typeface="Palatino Linotype"/>
            </a:endParaRPr>
          </a:p>
          <a:p>
            <a:pPr marL="114300" indent="0">
              <a:buNone/>
            </a:pPr>
            <a:r>
              <a:rPr lang="en-US" sz="2000" dirty="0" smtClean="0">
                <a:solidFill>
                  <a:srgbClr val="000000"/>
                </a:solidFill>
                <a:latin typeface="Palatino Linotype"/>
                <a:cs typeface="Palatino Linotype"/>
              </a:rPr>
              <a:t>	Jessica </a:t>
            </a:r>
            <a:r>
              <a:rPr lang="en-US" sz="2000" dirty="0" err="1" smtClean="0">
                <a:solidFill>
                  <a:srgbClr val="000000"/>
                </a:solidFill>
                <a:latin typeface="Palatino Linotype"/>
                <a:cs typeface="Palatino Linotype"/>
              </a:rPr>
              <a:t>Guo</a:t>
            </a:r>
            <a:endParaRPr lang="en-US" sz="2000" dirty="0">
              <a:solidFill>
                <a:srgbClr val="000000"/>
              </a:solidFill>
              <a:latin typeface="Palatino Linotype"/>
              <a:cs typeface="Palatino Linotype"/>
            </a:endParaRPr>
          </a:p>
          <a:p>
            <a:pPr marL="114300" indent="0">
              <a:buNone/>
            </a:pPr>
            <a:r>
              <a:rPr lang="en-US" sz="2000" dirty="0" smtClean="0">
                <a:solidFill>
                  <a:srgbClr val="000000"/>
                </a:solidFill>
                <a:latin typeface="Palatino Linotype"/>
                <a:cs typeface="Palatino Linotype"/>
              </a:rPr>
              <a:t>	Drew </a:t>
            </a:r>
            <a:r>
              <a:rPr lang="en-US" sz="2000" dirty="0" err="1" smtClean="0">
                <a:solidFill>
                  <a:srgbClr val="000000"/>
                </a:solidFill>
                <a:latin typeface="Palatino Linotype"/>
                <a:cs typeface="Palatino Linotype"/>
              </a:rPr>
              <a:t>Peltier</a:t>
            </a:r>
            <a:endParaRPr lang="en-US" sz="2000" dirty="0">
              <a:solidFill>
                <a:srgbClr val="000000"/>
              </a:solidFill>
              <a:latin typeface="Palatino Linotype"/>
              <a:cs typeface="Palatino Linotype"/>
            </a:endParaRPr>
          </a:p>
          <a:p>
            <a:pPr marL="114300" indent="0">
              <a:buNone/>
            </a:pPr>
            <a:r>
              <a:rPr lang="en-US" sz="2000" dirty="0" smtClean="0">
                <a:solidFill>
                  <a:srgbClr val="000000"/>
                </a:solidFill>
                <a:latin typeface="Palatino Linotype"/>
                <a:cs typeface="Palatino Linotype"/>
              </a:rPr>
              <a:t>	Stacy </a:t>
            </a:r>
            <a:r>
              <a:rPr lang="en-US" sz="2000" dirty="0" err="1" smtClean="0">
                <a:solidFill>
                  <a:srgbClr val="000000"/>
                </a:solidFill>
                <a:latin typeface="Palatino Linotype"/>
                <a:cs typeface="Palatino Linotype"/>
              </a:rPr>
              <a:t>Jeffereys</a:t>
            </a:r>
            <a:endParaRPr lang="en-US" sz="2000" dirty="0" smtClean="0">
              <a:solidFill>
                <a:srgbClr val="000000"/>
              </a:solidFill>
              <a:latin typeface="Palatino Linotype"/>
              <a:cs typeface="Palatino Linotype"/>
            </a:endParaRPr>
          </a:p>
          <a:p>
            <a:pPr marL="114300" indent="0">
              <a:buNone/>
            </a:pPr>
            <a:r>
              <a:rPr lang="en-US" sz="2000" dirty="0" smtClean="0">
                <a:solidFill>
                  <a:srgbClr val="000000"/>
                </a:solidFill>
                <a:latin typeface="Palatino Linotype"/>
                <a:cs typeface="Palatino Linotype"/>
              </a:rPr>
              <a:t>	Ryan Bishop</a:t>
            </a:r>
          </a:p>
          <a:p>
            <a:pPr marL="114300" indent="0">
              <a:buNone/>
            </a:pPr>
            <a:r>
              <a:rPr lang="en-US" sz="2000" dirty="0">
                <a:solidFill>
                  <a:srgbClr val="000000"/>
                </a:solidFill>
                <a:latin typeface="Palatino Linotype"/>
                <a:cs typeface="Palatino Linotype"/>
              </a:rPr>
              <a:t>	</a:t>
            </a:r>
            <a:r>
              <a:rPr lang="en-US" sz="2000" dirty="0" smtClean="0">
                <a:solidFill>
                  <a:srgbClr val="000000"/>
                </a:solidFill>
                <a:latin typeface="Palatino Linotype"/>
                <a:cs typeface="Palatino Linotype"/>
              </a:rPr>
              <a:t>Samuel </a:t>
            </a:r>
            <a:r>
              <a:rPr lang="en-US" sz="2000" dirty="0" err="1" smtClean="0">
                <a:solidFill>
                  <a:srgbClr val="000000"/>
                </a:solidFill>
                <a:latin typeface="Palatino Linotype"/>
                <a:cs typeface="Palatino Linotype"/>
              </a:rPr>
              <a:t>Teegarden</a:t>
            </a:r>
            <a:endParaRPr lang="en-US" sz="2000" dirty="0" smtClean="0">
              <a:solidFill>
                <a:srgbClr val="000000"/>
              </a:solidFill>
              <a:latin typeface="Palatino Linotype"/>
              <a:cs typeface="Palatino Linotype"/>
            </a:endParaRPr>
          </a:p>
          <a:p>
            <a:pPr marL="114300" indent="0">
              <a:buNone/>
            </a:pPr>
            <a:r>
              <a:rPr lang="en-US" sz="2000" b="1" dirty="0" smtClean="0">
                <a:solidFill>
                  <a:srgbClr val="000000"/>
                </a:solidFill>
                <a:latin typeface="Palatino Linotype"/>
                <a:cs typeface="Palatino Linotype"/>
              </a:rPr>
              <a:t>NASA </a:t>
            </a:r>
            <a:r>
              <a:rPr lang="en-US" sz="2000" b="1" dirty="0">
                <a:solidFill>
                  <a:srgbClr val="000000"/>
                </a:solidFill>
                <a:latin typeface="Palatino Linotype"/>
                <a:cs typeface="Palatino Linotype"/>
              </a:rPr>
              <a:t>Space Grant</a:t>
            </a:r>
          </a:p>
          <a:p>
            <a:pPr marL="411480" lvl="1" indent="0">
              <a:buNone/>
            </a:pPr>
            <a:r>
              <a:rPr lang="en-US" dirty="0">
                <a:solidFill>
                  <a:srgbClr val="000000"/>
                </a:solidFill>
                <a:latin typeface="Palatino Linotype"/>
                <a:cs typeface="Palatino Linotype"/>
              </a:rPr>
              <a:t>Dr. Nadine Barlow</a:t>
            </a:r>
          </a:p>
          <a:p>
            <a:pPr marL="411480" lvl="1" indent="0">
              <a:buNone/>
            </a:pPr>
            <a:r>
              <a:rPr lang="en-US" dirty="0">
                <a:solidFill>
                  <a:srgbClr val="000000"/>
                </a:solidFill>
                <a:latin typeface="Palatino Linotype"/>
                <a:cs typeface="Palatino Linotype"/>
              </a:rPr>
              <a:t>Kathleen </a:t>
            </a:r>
            <a:r>
              <a:rPr lang="en-US" dirty="0" err="1">
                <a:solidFill>
                  <a:srgbClr val="000000"/>
                </a:solidFill>
                <a:latin typeface="Palatino Linotype"/>
                <a:cs typeface="Palatino Linotype"/>
              </a:rPr>
              <a:t>Stigmon</a:t>
            </a:r>
            <a:endParaRPr lang="en-US" dirty="0">
              <a:solidFill>
                <a:srgbClr val="000000"/>
              </a:solidFill>
              <a:latin typeface="Palatino Linotype"/>
              <a:cs typeface="Palatino Linotype"/>
            </a:endParaRPr>
          </a:p>
          <a:p>
            <a:pPr marL="114300" indent="0">
              <a:buNone/>
            </a:pPr>
            <a:endParaRPr lang="en-US" sz="2000" dirty="0">
              <a:solidFill>
                <a:srgbClr val="000000"/>
              </a:solidFill>
              <a:latin typeface="Palatino Linotype"/>
              <a:cs typeface="Palatino Linotype"/>
            </a:endParaRPr>
          </a:p>
        </p:txBody>
      </p:sp>
    </p:spTree>
    <p:extLst>
      <p:ext uri="{BB962C8B-B14F-4D97-AF65-F5344CB8AC3E}">
        <p14:creationId xmlns:p14="http://schemas.microsoft.com/office/powerpoint/2010/main" val="418716361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1095" y="-145528"/>
            <a:ext cx="11455630" cy="7149056"/>
          </a:xfrm>
          <a:prstGeom prst="rect">
            <a:avLst/>
          </a:prstGeom>
        </p:spPr>
      </p:pic>
      <p:sp>
        <p:nvSpPr>
          <p:cNvPr id="3" name="Title 2"/>
          <p:cNvSpPr>
            <a:spLocks noGrp="1"/>
          </p:cNvSpPr>
          <p:nvPr>
            <p:ph type="title"/>
          </p:nvPr>
        </p:nvSpPr>
        <p:spPr>
          <a:xfrm>
            <a:off x="968286" y="338980"/>
            <a:ext cx="7543800" cy="914400"/>
          </a:xfrm>
        </p:spPr>
        <p:txBody>
          <a:bodyPr/>
          <a:lstStyle/>
          <a:p>
            <a:r>
              <a:rPr lang="en-US" sz="5400" dirty="0" smtClean="0">
                <a:solidFill>
                  <a:srgbClr val="000000"/>
                </a:solidFill>
              </a:rPr>
              <a:t>Questions?</a:t>
            </a:r>
            <a:endParaRPr lang="en-US" sz="5400" dirty="0">
              <a:solidFill>
                <a:srgbClr val="000000"/>
              </a:solidFill>
            </a:endParaRPr>
          </a:p>
        </p:txBody>
      </p:sp>
    </p:spTree>
    <p:extLst>
      <p:ext uri="{BB962C8B-B14F-4D97-AF65-F5344CB8AC3E}">
        <p14:creationId xmlns:p14="http://schemas.microsoft.com/office/powerpoint/2010/main" val="48231507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are non-structural carbohydrates? </a:t>
            </a:r>
          </a:p>
        </p:txBody>
      </p:sp>
      <p:sp>
        <p:nvSpPr>
          <p:cNvPr id="5" name="Text Placeholder 4"/>
          <p:cNvSpPr>
            <a:spLocks noGrp="1"/>
          </p:cNvSpPr>
          <p:nvPr>
            <p:ph type="body" idx="1"/>
          </p:nvPr>
        </p:nvSpPr>
        <p:spPr/>
        <p:txBody>
          <a:bodyPr/>
          <a:lstStyle/>
          <a:p>
            <a:pPr marL="0" lvl="1" algn="ctr">
              <a:buClr>
                <a:schemeClr val="accent1"/>
              </a:buClr>
            </a:pPr>
            <a:r>
              <a:rPr lang="en-US" sz="3600" dirty="0" smtClean="0">
                <a:solidFill>
                  <a:schemeClr val="tx2"/>
                </a:solidFill>
              </a:rPr>
              <a:t>Soluble sugars</a:t>
            </a:r>
            <a:endParaRPr lang="en-US" sz="3600" dirty="0">
              <a:solidFill>
                <a:schemeClr val="tx2"/>
              </a:solidFill>
            </a:endParaRPr>
          </a:p>
        </p:txBody>
      </p:sp>
      <p:sp>
        <p:nvSpPr>
          <p:cNvPr id="6" name="Text Placeholder 5"/>
          <p:cNvSpPr>
            <a:spLocks noGrp="1"/>
          </p:cNvSpPr>
          <p:nvPr>
            <p:ph type="body" sz="quarter" idx="3"/>
          </p:nvPr>
        </p:nvSpPr>
        <p:spPr/>
        <p:txBody>
          <a:bodyPr/>
          <a:lstStyle/>
          <a:p>
            <a:r>
              <a:rPr lang="en-US" sz="3600" dirty="0" smtClean="0"/>
              <a:t>Starch</a:t>
            </a:r>
            <a:endParaRPr lang="en-US" sz="3600" dirty="0"/>
          </a:p>
        </p:txBody>
      </p:sp>
      <p:sp>
        <p:nvSpPr>
          <p:cNvPr id="7" name="Content Placeholder 6"/>
          <p:cNvSpPr>
            <a:spLocks noGrp="1"/>
          </p:cNvSpPr>
          <p:nvPr>
            <p:ph sz="quarter" idx="4"/>
          </p:nvPr>
        </p:nvSpPr>
        <p:spPr/>
        <p:txBody>
          <a:bodyPr/>
          <a:lstStyle/>
          <a:p>
            <a:r>
              <a:rPr lang="en-US" dirty="0" smtClean="0"/>
              <a:t>Long-term storage </a:t>
            </a:r>
          </a:p>
          <a:p>
            <a:pPr lvl="1"/>
            <a:r>
              <a:rPr lang="en-US" dirty="0" smtClean="0"/>
              <a:t>Constructing new tissue</a:t>
            </a:r>
            <a:endParaRPr lang="en-US" dirty="0"/>
          </a:p>
        </p:txBody>
      </p:sp>
      <p:pic>
        <p:nvPicPr>
          <p:cNvPr id="4" name="Picture 3"/>
          <p:cNvPicPr>
            <a:picLocks noChangeAspect="1"/>
          </p:cNvPicPr>
          <p:nvPr/>
        </p:nvPicPr>
        <p:blipFill rotWithShape="1">
          <a:blip r:embed="rId3"/>
          <a:srcRect t="14029" b="18073"/>
          <a:stretch/>
        </p:blipFill>
        <p:spPr>
          <a:xfrm>
            <a:off x="457200" y="3671869"/>
            <a:ext cx="3380631" cy="2454294"/>
          </a:xfrm>
          <a:prstGeom prst="rect">
            <a:avLst/>
          </a:prstGeom>
        </p:spPr>
      </p:pic>
      <p:sp>
        <p:nvSpPr>
          <p:cNvPr id="9" name="Content Placeholder 8"/>
          <p:cNvSpPr>
            <a:spLocks noGrp="1"/>
          </p:cNvSpPr>
          <p:nvPr>
            <p:ph sz="half" idx="2"/>
          </p:nvPr>
        </p:nvSpPr>
        <p:spPr/>
        <p:txBody>
          <a:bodyPr/>
          <a:lstStyle/>
          <a:p>
            <a:r>
              <a:rPr lang="en-US" dirty="0" smtClean="0"/>
              <a:t>Immediate functions</a:t>
            </a:r>
          </a:p>
          <a:p>
            <a:pPr lvl="1"/>
            <a:r>
              <a:rPr lang="en-US" dirty="0" smtClean="0"/>
              <a:t>Regulating plant growth</a:t>
            </a:r>
            <a:endParaRPr lang="en-US" dirty="0"/>
          </a:p>
        </p:txBody>
      </p:sp>
      <p:pic>
        <p:nvPicPr>
          <p:cNvPr id="10" name="Picture 9"/>
          <p:cNvPicPr>
            <a:picLocks noChangeAspect="1"/>
          </p:cNvPicPr>
          <p:nvPr/>
        </p:nvPicPr>
        <p:blipFill>
          <a:blip r:embed="rId4"/>
          <a:stretch>
            <a:fillRect/>
          </a:stretch>
        </p:blipFill>
        <p:spPr>
          <a:xfrm>
            <a:off x="5093887" y="3325326"/>
            <a:ext cx="2983313" cy="3091516"/>
          </a:xfrm>
          <a:prstGeom prst="rect">
            <a:avLst/>
          </a:prstGeom>
        </p:spPr>
      </p:pic>
      <p:sp>
        <p:nvSpPr>
          <p:cNvPr id="3" name="TextBox 2"/>
          <p:cNvSpPr txBox="1"/>
          <p:nvPr/>
        </p:nvSpPr>
        <p:spPr>
          <a:xfrm>
            <a:off x="7053148" y="6416842"/>
            <a:ext cx="1474069" cy="338554"/>
          </a:xfrm>
          <a:prstGeom prst="rect">
            <a:avLst/>
          </a:prstGeom>
          <a:noFill/>
        </p:spPr>
        <p:txBody>
          <a:bodyPr wrap="none" rtlCol="0">
            <a:spAutoFit/>
          </a:bodyPr>
          <a:lstStyle/>
          <a:p>
            <a:r>
              <a:rPr lang="en-US" sz="1600" i="1" dirty="0" smtClean="0"/>
              <a:t>2   Linnea Gear</a:t>
            </a:r>
            <a:endParaRPr lang="en-US" sz="1600" i="1" dirty="0"/>
          </a:p>
        </p:txBody>
      </p:sp>
      <p:sp>
        <p:nvSpPr>
          <p:cNvPr id="8" name="Left-Right Arrow 7"/>
          <p:cNvSpPr/>
          <p:nvPr/>
        </p:nvSpPr>
        <p:spPr>
          <a:xfrm>
            <a:off x="3837831" y="4877100"/>
            <a:ext cx="1080405" cy="486359"/>
          </a:xfrm>
          <a:prstGeom prst="lef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771995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68" y="0"/>
            <a:ext cx="7620000" cy="1143000"/>
          </a:xfrm>
        </p:spPr>
        <p:txBody>
          <a:bodyPr/>
          <a:lstStyle/>
          <a:p>
            <a:r>
              <a:rPr lang="en-US" sz="3600" dirty="0" smtClean="0"/>
              <a:t>Why are NSCs important?</a:t>
            </a:r>
            <a:endParaRPr lang="en-US" sz="3600" dirty="0"/>
          </a:p>
        </p:txBody>
      </p:sp>
      <p:pic>
        <p:nvPicPr>
          <p:cNvPr id="4" name="Picture 3"/>
          <p:cNvPicPr>
            <a:picLocks noChangeAspect="1"/>
          </p:cNvPicPr>
          <p:nvPr/>
        </p:nvPicPr>
        <p:blipFill>
          <a:blip r:embed="rId3"/>
          <a:stretch>
            <a:fillRect/>
          </a:stretch>
        </p:blipFill>
        <p:spPr>
          <a:xfrm>
            <a:off x="1028700" y="949744"/>
            <a:ext cx="6242920" cy="5737039"/>
          </a:xfrm>
          <a:prstGeom prst="rect">
            <a:avLst/>
          </a:prstGeom>
        </p:spPr>
      </p:pic>
      <p:sp>
        <p:nvSpPr>
          <p:cNvPr id="6" name="Oval 5"/>
          <p:cNvSpPr/>
          <p:nvPr/>
        </p:nvSpPr>
        <p:spPr>
          <a:xfrm>
            <a:off x="1028700" y="949744"/>
            <a:ext cx="3291937" cy="4495212"/>
          </a:xfrm>
          <a:prstGeom prst="ellipse">
            <a:avLst/>
          </a:prstGeom>
          <a:noFill/>
          <a:ln w="57150" cmpd="sng">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b="1">
              <a:ln w="57150" cmpd="sng">
                <a:solidFill>
                  <a:srgbClr val="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TextBox 4"/>
          <p:cNvSpPr txBox="1"/>
          <p:nvPr/>
        </p:nvSpPr>
        <p:spPr>
          <a:xfrm>
            <a:off x="7426690" y="6433299"/>
            <a:ext cx="1474069" cy="338554"/>
          </a:xfrm>
          <a:prstGeom prst="rect">
            <a:avLst/>
          </a:prstGeom>
          <a:noFill/>
        </p:spPr>
        <p:txBody>
          <a:bodyPr wrap="none" rtlCol="0">
            <a:spAutoFit/>
          </a:bodyPr>
          <a:lstStyle/>
          <a:p>
            <a:r>
              <a:rPr lang="en-US" sz="1600" i="1" dirty="0"/>
              <a:t>3</a:t>
            </a:r>
            <a:r>
              <a:rPr lang="en-US" sz="1600" i="1" dirty="0" smtClean="0"/>
              <a:t>   Linnea Gear</a:t>
            </a:r>
            <a:endParaRPr lang="en-US" sz="1600" i="1" dirty="0"/>
          </a:p>
        </p:txBody>
      </p:sp>
      <p:sp>
        <p:nvSpPr>
          <p:cNvPr id="3" name="TextBox 2"/>
          <p:cNvSpPr txBox="1"/>
          <p:nvPr/>
        </p:nvSpPr>
        <p:spPr>
          <a:xfrm>
            <a:off x="2229421" y="4327665"/>
            <a:ext cx="1310628" cy="400110"/>
          </a:xfrm>
          <a:prstGeom prst="rect">
            <a:avLst/>
          </a:prstGeom>
          <a:solidFill>
            <a:srgbClr val="6EA5FF"/>
          </a:solidFill>
        </p:spPr>
        <p:txBody>
          <a:bodyPr wrap="square" rtlCol="0">
            <a:spAutoFit/>
          </a:bodyPr>
          <a:lstStyle/>
          <a:p>
            <a:pPr algn="ctr"/>
            <a:r>
              <a:rPr lang="en-US" sz="2000" b="1" dirty="0" smtClean="0"/>
              <a:t>NSCs</a:t>
            </a:r>
            <a:endParaRPr lang="en-US" sz="2000" b="1" dirty="0"/>
          </a:p>
        </p:txBody>
      </p:sp>
    </p:spTree>
    <p:extLst>
      <p:ext uri="{BB962C8B-B14F-4D97-AF65-F5344CB8AC3E}">
        <p14:creationId xmlns:p14="http://schemas.microsoft.com/office/powerpoint/2010/main" val="42597657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5241" y="341336"/>
            <a:ext cx="7479414" cy="492464"/>
          </a:xfrm>
        </p:spPr>
        <p:txBody>
          <a:bodyPr>
            <a:noAutofit/>
          </a:bodyPr>
          <a:lstStyle/>
          <a:p>
            <a:pPr marL="18288" indent="0">
              <a:buNone/>
            </a:pPr>
            <a:r>
              <a:rPr lang="en-US" sz="3600" i="1" dirty="0" err="1" smtClean="0">
                <a:solidFill>
                  <a:schemeClr val="tx2"/>
                </a:solidFill>
                <a:latin typeface="+mj-lt"/>
              </a:rPr>
              <a:t>Larrea</a:t>
            </a:r>
            <a:r>
              <a:rPr lang="en-US" sz="3600" i="1" dirty="0" smtClean="0">
                <a:solidFill>
                  <a:schemeClr val="tx2"/>
                </a:solidFill>
                <a:latin typeface="+mj-lt"/>
              </a:rPr>
              <a:t> </a:t>
            </a:r>
            <a:r>
              <a:rPr lang="en-US" sz="3600" i="1" dirty="0" err="1" smtClean="0">
                <a:solidFill>
                  <a:schemeClr val="tx2"/>
                </a:solidFill>
                <a:latin typeface="+mj-lt"/>
              </a:rPr>
              <a:t>tridentata</a:t>
            </a:r>
            <a:r>
              <a:rPr lang="en-US" sz="3600" i="1" dirty="0" smtClean="0">
                <a:solidFill>
                  <a:schemeClr val="tx2"/>
                </a:solidFill>
                <a:latin typeface="+mj-lt"/>
              </a:rPr>
              <a:t> </a:t>
            </a:r>
            <a:r>
              <a:rPr lang="en-US" sz="3600" dirty="0" smtClean="0">
                <a:solidFill>
                  <a:schemeClr val="tx2"/>
                </a:solidFill>
                <a:latin typeface="+mj-lt"/>
              </a:rPr>
              <a:t>(Creosote bush)</a:t>
            </a:r>
          </a:p>
        </p:txBody>
      </p:sp>
      <p:sp>
        <p:nvSpPr>
          <p:cNvPr id="3" name="TextBox 2"/>
          <p:cNvSpPr txBox="1"/>
          <p:nvPr/>
        </p:nvSpPr>
        <p:spPr>
          <a:xfrm>
            <a:off x="551655" y="5548885"/>
            <a:ext cx="7145855" cy="830997"/>
          </a:xfrm>
          <a:prstGeom prst="rect">
            <a:avLst/>
          </a:prstGeom>
          <a:noFill/>
        </p:spPr>
        <p:txBody>
          <a:bodyPr wrap="square" rtlCol="0">
            <a:spAutoFit/>
          </a:bodyPr>
          <a:lstStyle/>
          <a:p>
            <a:r>
              <a:rPr lang="en-US" sz="2400" dirty="0" smtClean="0"/>
              <a:t>Dominant plant of the hot deserts of the Southwest</a:t>
            </a:r>
          </a:p>
          <a:p>
            <a:r>
              <a:rPr lang="en-US" sz="2400" dirty="0"/>
              <a:t>Extremely drought-</a:t>
            </a:r>
            <a:r>
              <a:rPr lang="en-US" sz="2400" dirty="0" smtClean="0"/>
              <a:t>tolerant yet evergreen</a:t>
            </a:r>
            <a:endParaRPr lang="en-US" sz="2400" dirty="0"/>
          </a:p>
        </p:txBody>
      </p:sp>
      <p:pic>
        <p:nvPicPr>
          <p:cNvPr id="5" name="Picture 4"/>
          <p:cNvPicPr>
            <a:picLocks noChangeAspect="1"/>
          </p:cNvPicPr>
          <p:nvPr/>
        </p:nvPicPr>
        <p:blipFill>
          <a:blip r:embed="rId3"/>
          <a:stretch>
            <a:fillRect/>
          </a:stretch>
        </p:blipFill>
        <p:spPr>
          <a:xfrm>
            <a:off x="415241" y="1108142"/>
            <a:ext cx="7813346" cy="4395007"/>
          </a:xfrm>
          <a:prstGeom prst="rect">
            <a:avLst/>
          </a:prstGeom>
        </p:spPr>
      </p:pic>
      <p:sp>
        <p:nvSpPr>
          <p:cNvPr id="6" name="TextBox 5"/>
          <p:cNvSpPr txBox="1"/>
          <p:nvPr/>
        </p:nvSpPr>
        <p:spPr>
          <a:xfrm>
            <a:off x="7053148" y="6433299"/>
            <a:ext cx="1474069" cy="338554"/>
          </a:xfrm>
          <a:prstGeom prst="rect">
            <a:avLst/>
          </a:prstGeom>
          <a:noFill/>
        </p:spPr>
        <p:txBody>
          <a:bodyPr wrap="none" rtlCol="0">
            <a:spAutoFit/>
          </a:bodyPr>
          <a:lstStyle/>
          <a:p>
            <a:r>
              <a:rPr lang="en-US" sz="1600" i="1" dirty="0"/>
              <a:t>4</a:t>
            </a:r>
            <a:r>
              <a:rPr lang="en-US" sz="1600" i="1" dirty="0" smtClean="0"/>
              <a:t>   Linnea Gear</a:t>
            </a:r>
            <a:endParaRPr lang="en-US" sz="1600" i="1" dirty="0"/>
          </a:p>
        </p:txBody>
      </p:sp>
    </p:spTree>
    <p:extLst>
      <p:ext uri="{BB962C8B-B14F-4D97-AF65-F5344CB8AC3E}">
        <p14:creationId xmlns:p14="http://schemas.microsoft.com/office/powerpoint/2010/main" val="381010330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464301188"/>
              </p:ext>
            </p:extLst>
          </p:nvPr>
        </p:nvGraphicFramePr>
        <p:xfrm>
          <a:off x="4523999" y="1285685"/>
          <a:ext cx="4378645" cy="54760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3736714687"/>
              </p:ext>
            </p:extLst>
          </p:nvPr>
        </p:nvGraphicFramePr>
        <p:xfrm>
          <a:off x="150729" y="1285684"/>
          <a:ext cx="4230724" cy="5476009"/>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1373624" y="1606787"/>
            <a:ext cx="1837800" cy="646331"/>
          </a:xfrm>
          <a:prstGeom prst="rect">
            <a:avLst/>
          </a:prstGeom>
          <a:noFill/>
        </p:spPr>
        <p:txBody>
          <a:bodyPr wrap="none" rtlCol="0">
            <a:spAutoFit/>
          </a:bodyPr>
          <a:lstStyle/>
          <a:p>
            <a:r>
              <a:rPr lang="en-US" dirty="0">
                <a:solidFill>
                  <a:srgbClr val="000000"/>
                </a:solidFill>
              </a:rPr>
              <a:t>Average: </a:t>
            </a:r>
            <a:r>
              <a:rPr lang="is-IS" dirty="0">
                <a:solidFill>
                  <a:srgbClr val="000000"/>
                </a:solidFill>
              </a:rPr>
              <a:t>169 mm</a:t>
            </a:r>
            <a:endParaRPr lang="en-US" dirty="0">
              <a:solidFill>
                <a:srgbClr val="000000"/>
              </a:solidFill>
            </a:endParaRPr>
          </a:p>
          <a:p>
            <a:endParaRPr lang="en-US" dirty="0"/>
          </a:p>
        </p:txBody>
      </p:sp>
      <p:sp>
        <p:nvSpPr>
          <p:cNvPr id="3" name="TextBox 2"/>
          <p:cNvSpPr txBox="1"/>
          <p:nvPr/>
        </p:nvSpPr>
        <p:spPr>
          <a:xfrm>
            <a:off x="6051725" y="1606787"/>
            <a:ext cx="1545653" cy="369332"/>
          </a:xfrm>
          <a:prstGeom prst="rect">
            <a:avLst/>
          </a:prstGeom>
          <a:noFill/>
        </p:spPr>
        <p:txBody>
          <a:bodyPr wrap="none" rtlCol="0">
            <a:spAutoFit/>
          </a:bodyPr>
          <a:lstStyle/>
          <a:p>
            <a:r>
              <a:rPr lang="hr-HR" dirty="0" smtClean="0"/>
              <a:t>Total: 130 mm</a:t>
            </a:r>
            <a:endParaRPr lang="en-US" dirty="0"/>
          </a:p>
        </p:txBody>
      </p:sp>
      <p:sp>
        <p:nvSpPr>
          <p:cNvPr id="7" name="Title 1"/>
          <p:cNvSpPr>
            <a:spLocks noGrp="1"/>
          </p:cNvSpPr>
          <p:nvPr>
            <p:ph type="title"/>
          </p:nvPr>
        </p:nvSpPr>
        <p:spPr>
          <a:xfrm>
            <a:off x="457200" y="274638"/>
            <a:ext cx="7620000" cy="1143000"/>
          </a:xfrm>
        </p:spPr>
        <p:txBody>
          <a:bodyPr/>
          <a:lstStyle/>
          <a:p>
            <a:r>
              <a:rPr lang="en-US" sz="3600" dirty="0" smtClean="0"/>
              <a:t>Seasonal precipitation trends</a:t>
            </a:r>
            <a:endParaRPr lang="en-US" sz="3600" dirty="0"/>
          </a:p>
        </p:txBody>
      </p:sp>
      <p:sp>
        <p:nvSpPr>
          <p:cNvPr id="8" name="TextBox 7"/>
          <p:cNvSpPr txBox="1"/>
          <p:nvPr/>
        </p:nvSpPr>
        <p:spPr>
          <a:xfrm>
            <a:off x="7728427" y="6515004"/>
            <a:ext cx="1474069" cy="338554"/>
          </a:xfrm>
          <a:prstGeom prst="rect">
            <a:avLst/>
          </a:prstGeom>
          <a:noFill/>
        </p:spPr>
        <p:txBody>
          <a:bodyPr wrap="none" rtlCol="0">
            <a:spAutoFit/>
          </a:bodyPr>
          <a:lstStyle/>
          <a:p>
            <a:r>
              <a:rPr lang="en-US" sz="1600" i="1" dirty="0"/>
              <a:t>6</a:t>
            </a:r>
            <a:r>
              <a:rPr lang="en-US" sz="1600" i="1" dirty="0" smtClean="0"/>
              <a:t>   Linnea Gear</a:t>
            </a:r>
            <a:endParaRPr lang="en-US" sz="1600" i="1" dirty="0"/>
          </a:p>
        </p:txBody>
      </p:sp>
      <p:sp>
        <p:nvSpPr>
          <p:cNvPr id="4" name="Rectangle 3"/>
          <p:cNvSpPr/>
          <p:nvPr/>
        </p:nvSpPr>
        <p:spPr>
          <a:xfrm>
            <a:off x="4523999" y="1285684"/>
            <a:ext cx="4378645" cy="53342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5272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509" y="228601"/>
            <a:ext cx="7543800" cy="914400"/>
          </a:xfrm>
        </p:spPr>
        <p:txBody>
          <a:bodyPr/>
          <a:lstStyle/>
          <a:p>
            <a:r>
              <a:rPr lang="en-US" sz="3600" dirty="0" smtClean="0"/>
              <a:t>Measuring NSCs in leaves</a:t>
            </a:r>
            <a:endParaRPr lang="en-US" sz="3600" dirty="0"/>
          </a:p>
        </p:txBody>
      </p:sp>
      <p:sp>
        <p:nvSpPr>
          <p:cNvPr id="5" name="TextBox 4"/>
          <p:cNvSpPr txBox="1"/>
          <p:nvPr/>
        </p:nvSpPr>
        <p:spPr>
          <a:xfrm>
            <a:off x="404509" y="1502687"/>
            <a:ext cx="3784098" cy="4154983"/>
          </a:xfrm>
          <a:prstGeom prst="rect">
            <a:avLst/>
          </a:prstGeom>
          <a:noFill/>
        </p:spPr>
        <p:txBody>
          <a:bodyPr wrap="square" rtlCol="0">
            <a:spAutoFit/>
          </a:bodyPr>
          <a:lstStyle/>
          <a:p>
            <a:pPr marL="285750" indent="-285750">
              <a:buFontTx/>
              <a:buChar char="-"/>
            </a:pPr>
            <a:r>
              <a:rPr lang="en-US" sz="2400" dirty="0" smtClean="0"/>
              <a:t>Leaves collected weekly/monthly from 12 shrubs; 426 samples in total</a:t>
            </a:r>
          </a:p>
          <a:p>
            <a:endParaRPr lang="en-US" sz="2400" dirty="0" smtClean="0"/>
          </a:p>
          <a:p>
            <a:pPr marL="285750" indent="-285750">
              <a:buFontTx/>
              <a:buChar char="-"/>
            </a:pPr>
            <a:r>
              <a:rPr lang="en-US" sz="2400" dirty="0"/>
              <a:t>Phenol and </a:t>
            </a:r>
            <a:r>
              <a:rPr lang="en-US" sz="2400" dirty="0" smtClean="0"/>
              <a:t>sulfuric </a:t>
            </a:r>
            <a:r>
              <a:rPr lang="en-US" sz="2400" dirty="0"/>
              <a:t>acid create a </a:t>
            </a:r>
            <a:r>
              <a:rPr lang="en-US" sz="2400" b="1" dirty="0"/>
              <a:t>color </a:t>
            </a:r>
            <a:r>
              <a:rPr lang="en-US" sz="2400" b="1" dirty="0" smtClean="0"/>
              <a:t>reaction</a:t>
            </a:r>
          </a:p>
          <a:p>
            <a:pPr marL="285750" indent="-285750">
              <a:buFontTx/>
              <a:buChar char="-"/>
            </a:pPr>
            <a:endParaRPr lang="en-US" sz="2400" b="1" dirty="0" smtClean="0"/>
          </a:p>
          <a:p>
            <a:pPr marL="285750" indent="-285750">
              <a:buFontTx/>
              <a:buChar char="-"/>
            </a:pPr>
            <a:r>
              <a:rPr lang="en-US" sz="2400" dirty="0"/>
              <a:t>A</a:t>
            </a:r>
            <a:r>
              <a:rPr lang="en-US" sz="2400" dirty="0" smtClean="0"/>
              <a:t>bsorbance of the resulting solution can be correlated to sugar/starch concentration</a:t>
            </a:r>
            <a:endParaRPr lang="en-US" sz="2400" dirty="0"/>
          </a:p>
        </p:txBody>
      </p:sp>
      <p:pic>
        <p:nvPicPr>
          <p:cNvPr id="3" name="Picture 2"/>
          <p:cNvPicPr>
            <a:picLocks noChangeAspect="1"/>
          </p:cNvPicPr>
          <p:nvPr/>
        </p:nvPicPr>
        <p:blipFill rotWithShape="1">
          <a:blip r:embed="rId3"/>
          <a:srcRect l="14655" t="18539" r="15274" b="14569"/>
          <a:stretch/>
        </p:blipFill>
        <p:spPr>
          <a:xfrm>
            <a:off x="4501880" y="1999475"/>
            <a:ext cx="3632125" cy="3323455"/>
          </a:xfrm>
          <a:prstGeom prst="rect">
            <a:avLst/>
          </a:prstGeom>
        </p:spPr>
      </p:pic>
      <p:sp>
        <p:nvSpPr>
          <p:cNvPr id="6" name="TextBox 5"/>
          <p:cNvSpPr txBox="1"/>
          <p:nvPr/>
        </p:nvSpPr>
        <p:spPr>
          <a:xfrm>
            <a:off x="7046714" y="6515004"/>
            <a:ext cx="1474069" cy="338554"/>
          </a:xfrm>
          <a:prstGeom prst="rect">
            <a:avLst/>
          </a:prstGeom>
          <a:noFill/>
        </p:spPr>
        <p:txBody>
          <a:bodyPr wrap="none" rtlCol="0">
            <a:spAutoFit/>
          </a:bodyPr>
          <a:lstStyle/>
          <a:p>
            <a:r>
              <a:rPr lang="en-US" sz="1600" i="1" dirty="0"/>
              <a:t>7</a:t>
            </a:r>
            <a:r>
              <a:rPr lang="en-US" sz="1600" i="1" dirty="0" smtClean="0"/>
              <a:t>   Linnea Gear</a:t>
            </a:r>
            <a:endParaRPr lang="en-US" sz="1600" i="1" dirty="0"/>
          </a:p>
        </p:txBody>
      </p:sp>
    </p:spTree>
    <p:extLst>
      <p:ext uri="{BB962C8B-B14F-4D97-AF65-F5344CB8AC3E}">
        <p14:creationId xmlns:p14="http://schemas.microsoft.com/office/powerpoint/2010/main" val="258863760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flipH="1">
            <a:off x="851224" y="1068725"/>
            <a:ext cx="7662426" cy="5341387"/>
          </a:xfrm>
          <a:prstGeom prst="rect">
            <a:avLst/>
          </a:prstGeom>
        </p:spPr>
      </p:pic>
      <p:graphicFrame>
        <p:nvGraphicFramePr>
          <p:cNvPr id="4" name="Chart 3"/>
          <p:cNvGraphicFramePr>
            <a:graphicFrameLocks/>
          </p:cNvGraphicFramePr>
          <p:nvPr>
            <p:extLst>
              <p:ext uri="{D42A27DB-BD31-4B8C-83A1-F6EECF244321}">
                <p14:modId xmlns:p14="http://schemas.microsoft.com/office/powerpoint/2010/main" val="3916520128"/>
              </p:ext>
            </p:extLst>
          </p:nvPr>
        </p:nvGraphicFramePr>
        <p:xfrm>
          <a:off x="488423" y="1018291"/>
          <a:ext cx="8389369" cy="5415008"/>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Straight Arrow Connector 5"/>
          <p:cNvCxnSpPr/>
          <p:nvPr/>
        </p:nvCxnSpPr>
        <p:spPr>
          <a:xfrm>
            <a:off x="1357745" y="3099720"/>
            <a:ext cx="37901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a:off x="5147934" y="3099720"/>
            <a:ext cx="0" cy="256095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7669931" y="6433299"/>
            <a:ext cx="1474069" cy="338554"/>
          </a:xfrm>
          <a:prstGeom prst="rect">
            <a:avLst/>
          </a:prstGeom>
          <a:noFill/>
        </p:spPr>
        <p:txBody>
          <a:bodyPr wrap="none" rtlCol="0">
            <a:spAutoFit/>
          </a:bodyPr>
          <a:lstStyle/>
          <a:p>
            <a:r>
              <a:rPr lang="en-US" sz="1600" i="1" dirty="0"/>
              <a:t>8</a:t>
            </a:r>
            <a:r>
              <a:rPr lang="en-US" sz="1600" i="1" dirty="0" smtClean="0"/>
              <a:t>   Linnea Gear</a:t>
            </a:r>
            <a:endParaRPr lang="en-US" sz="1600" i="1" dirty="0"/>
          </a:p>
        </p:txBody>
      </p:sp>
      <p:sp>
        <p:nvSpPr>
          <p:cNvPr id="9" name="Title 1"/>
          <p:cNvSpPr>
            <a:spLocks noGrp="1"/>
          </p:cNvSpPr>
          <p:nvPr>
            <p:ph type="title"/>
          </p:nvPr>
        </p:nvSpPr>
        <p:spPr>
          <a:xfrm>
            <a:off x="404509" y="228601"/>
            <a:ext cx="7543800" cy="914400"/>
          </a:xfrm>
        </p:spPr>
        <p:txBody>
          <a:bodyPr/>
          <a:lstStyle/>
          <a:p>
            <a:r>
              <a:rPr lang="en-US" sz="3600" dirty="0" smtClean="0"/>
              <a:t>Using a standard curve</a:t>
            </a:r>
            <a:endParaRPr lang="en-US" sz="3600" dirty="0"/>
          </a:p>
        </p:txBody>
      </p:sp>
    </p:spTree>
    <p:extLst>
      <p:ext uri="{BB962C8B-B14F-4D97-AF65-F5344CB8AC3E}">
        <p14:creationId xmlns:p14="http://schemas.microsoft.com/office/powerpoint/2010/main" val="8087286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41" y="1299574"/>
            <a:ext cx="9148441" cy="5228750"/>
          </a:xfrm>
          <a:prstGeom prst="rect">
            <a:avLst/>
          </a:prstGeom>
        </p:spPr>
      </p:pic>
      <p:sp>
        <p:nvSpPr>
          <p:cNvPr id="3" name="TextBox 2"/>
          <p:cNvSpPr txBox="1"/>
          <p:nvPr/>
        </p:nvSpPr>
        <p:spPr>
          <a:xfrm>
            <a:off x="7557868" y="6416405"/>
            <a:ext cx="1474069" cy="338554"/>
          </a:xfrm>
          <a:prstGeom prst="rect">
            <a:avLst/>
          </a:prstGeom>
          <a:noFill/>
        </p:spPr>
        <p:txBody>
          <a:bodyPr wrap="none" rtlCol="0">
            <a:spAutoFit/>
          </a:bodyPr>
          <a:lstStyle/>
          <a:p>
            <a:r>
              <a:rPr lang="en-US" sz="1600" i="1" dirty="0"/>
              <a:t>9</a:t>
            </a:r>
            <a:r>
              <a:rPr lang="en-US" sz="1600" i="1" dirty="0" smtClean="0"/>
              <a:t>   Linnea Gear</a:t>
            </a:r>
            <a:endParaRPr lang="en-US" sz="1600" i="1" dirty="0"/>
          </a:p>
        </p:txBody>
      </p:sp>
      <p:cxnSp>
        <p:nvCxnSpPr>
          <p:cNvPr id="5" name="Straight Connector 4"/>
          <p:cNvCxnSpPr/>
          <p:nvPr/>
        </p:nvCxnSpPr>
        <p:spPr>
          <a:xfrm>
            <a:off x="1245140" y="3923143"/>
            <a:ext cx="6312728" cy="37356"/>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6" name="Title 1"/>
          <p:cNvSpPr>
            <a:spLocks noGrp="1"/>
          </p:cNvSpPr>
          <p:nvPr>
            <p:ph type="title"/>
          </p:nvPr>
        </p:nvSpPr>
        <p:spPr>
          <a:xfrm>
            <a:off x="404508" y="228601"/>
            <a:ext cx="8459126" cy="914400"/>
          </a:xfrm>
        </p:spPr>
        <p:txBody>
          <a:bodyPr/>
          <a:lstStyle/>
          <a:p>
            <a:r>
              <a:rPr lang="en-US" sz="3600" dirty="0"/>
              <a:t>L</a:t>
            </a:r>
            <a:r>
              <a:rPr lang="en-US" sz="3600" dirty="0" smtClean="0"/>
              <a:t>eaf sugar content</a:t>
            </a:r>
            <a:endParaRPr lang="en-US" sz="3600" dirty="0"/>
          </a:p>
        </p:txBody>
      </p:sp>
    </p:spTree>
    <p:extLst>
      <p:ext uri="{BB962C8B-B14F-4D97-AF65-F5344CB8AC3E}">
        <p14:creationId xmlns:p14="http://schemas.microsoft.com/office/powerpoint/2010/main" val="3911788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l="2371" r="2371"/>
          <a:stretch>
            <a:fillRect/>
          </a:stretch>
        </p:blipFill>
        <p:spPr>
          <a:xfrm>
            <a:off x="64701" y="1371601"/>
            <a:ext cx="10198145" cy="5486399"/>
          </a:xfrm>
        </p:spPr>
      </p:pic>
      <p:graphicFrame>
        <p:nvGraphicFramePr>
          <p:cNvPr id="5" name="Chart 4"/>
          <p:cNvGraphicFramePr>
            <a:graphicFrameLocks/>
          </p:cNvGraphicFramePr>
          <p:nvPr>
            <p:extLst>
              <p:ext uri="{D42A27DB-BD31-4B8C-83A1-F6EECF244321}">
                <p14:modId xmlns:p14="http://schemas.microsoft.com/office/powerpoint/2010/main" val="4189839026"/>
              </p:ext>
            </p:extLst>
          </p:nvPr>
        </p:nvGraphicFramePr>
        <p:xfrm>
          <a:off x="1898771" y="0"/>
          <a:ext cx="5519117" cy="2051461"/>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Straight Connector 2"/>
          <p:cNvCxnSpPr/>
          <p:nvPr/>
        </p:nvCxnSpPr>
        <p:spPr>
          <a:xfrm>
            <a:off x="3922192" y="1643679"/>
            <a:ext cx="0" cy="4445403"/>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a:off x="6210579" y="1615637"/>
            <a:ext cx="0" cy="4333334"/>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6" name="TextBox 5"/>
          <p:cNvSpPr txBox="1"/>
          <p:nvPr/>
        </p:nvSpPr>
        <p:spPr>
          <a:xfrm>
            <a:off x="7286842" y="6519446"/>
            <a:ext cx="1578064" cy="338554"/>
          </a:xfrm>
          <a:prstGeom prst="rect">
            <a:avLst/>
          </a:prstGeom>
          <a:noFill/>
        </p:spPr>
        <p:txBody>
          <a:bodyPr wrap="none" rtlCol="0">
            <a:spAutoFit/>
          </a:bodyPr>
          <a:lstStyle/>
          <a:p>
            <a:r>
              <a:rPr lang="en-US" sz="1600" i="1" dirty="0" smtClean="0"/>
              <a:t>10   Linnea Gear</a:t>
            </a:r>
            <a:endParaRPr lang="en-US" sz="1600" i="1" dirty="0"/>
          </a:p>
        </p:txBody>
      </p:sp>
      <p:sp>
        <p:nvSpPr>
          <p:cNvPr id="8" name="Title 1"/>
          <p:cNvSpPr>
            <a:spLocks noGrp="1"/>
          </p:cNvSpPr>
          <p:nvPr>
            <p:ph type="title"/>
          </p:nvPr>
        </p:nvSpPr>
        <p:spPr>
          <a:xfrm>
            <a:off x="404509" y="228601"/>
            <a:ext cx="7543800" cy="914400"/>
          </a:xfrm>
        </p:spPr>
        <p:txBody>
          <a:bodyPr/>
          <a:lstStyle/>
          <a:p>
            <a:r>
              <a:rPr lang="en-US" sz="3600" dirty="0" smtClean="0"/>
              <a:t>Leaf starch content</a:t>
            </a:r>
            <a:endParaRPr lang="en-US" sz="3600" dirty="0"/>
          </a:p>
        </p:txBody>
      </p:sp>
    </p:spTree>
    <p:extLst>
      <p:ext uri="{BB962C8B-B14F-4D97-AF65-F5344CB8AC3E}">
        <p14:creationId xmlns:p14="http://schemas.microsoft.com/office/powerpoint/2010/main" val="2912757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1735</TotalTime>
  <Words>736</Words>
  <Application>Microsoft Macintosh PowerPoint</Application>
  <PresentationFormat>On-screen Show (4:3)</PresentationFormat>
  <Paragraphs>95</Paragraphs>
  <Slides>12</Slides>
  <Notes>9</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Adjacency</vt:lpstr>
      <vt:lpstr>Seasonal trends in leaf non-structural carbohydrates</vt:lpstr>
      <vt:lpstr>What are non-structural carbohydrates? </vt:lpstr>
      <vt:lpstr>Why are NSCs important?</vt:lpstr>
      <vt:lpstr>PowerPoint Presentation</vt:lpstr>
      <vt:lpstr>Seasonal precipitation trends</vt:lpstr>
      <vt:lpstr>Measuring NSCs in leaves</vt:lpstr>
      <vt:lpstr>Using a standard curve</vt:lpstr>
      <vt:lpstr>Leaf sugar content</vt:lpstr>
      <vt:lpstr>Leaf starch content</vt:lpstr>
      <vt:lpstr>What does this mean?</vt:lpstr>
      <vt:lpstr>Acknowledgments</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Linnea</dc:creator>
  <cp:lastModifiedBy>Linnea</cp:lastModifiedBy>
  <cp:revision>133</cp:revision>
  <dcterms:created xsi:type="dcterms:W3CDTF">2017-02-21T22:47:12Z</dcterms:created>
  <dcterms:modified xsi:type="dcterms:W3CDTF">2017-04-07T23:33:29Z</dcterms:modified>
</cp:coreProperties>
</file>